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147472561" r:id="rId5"/>
  </p:sldIdLst>
  <p:sldSz cx="41148000" cy="51206400"/>
  <p:notesSz cx="6858000" cy="9144000"/>
  <p:defaultTextStyle>
    <a:defPPr>
      <a:defRPr lang="en-US"/>
    </a:defPPr>
    <a:lvl1pPr marL="0" algn="l" defTabSz="3950208" rtl="0" eaLnBrk="1" latinLnBrk="0" hangingPunct="1">
      <a:defRPr sz="7776" kern="1200">
        <a:solidFill>
          <a:schemeClr val="tx1"/>
        </a:solidFill>
        <a:latin typeface="+mn-lt"/>
        <a:ea typeface="+mn-ea"/>
        <a:cs typeface="+mn-cs"/>
      </a:defRPr>
    </a:lvl1pPr>
    <a:lvl2pPr marL="1975104" algn="l" defTabSz="3950208" rtl="0" eaLnBrk="1" latinLnBrk="0" hangingPunct="1">
      <a:defRPr sz="7776" kern="1200">
        <a:solidFill>
          <a:schemeClr val="tx1"/>
        </a:solidFill>
        <a:latin typeface="+mn-lt"/>
        <a:ea typeface="+mn-ea"/>
        <a:cs typeface="+mn-cs"/>
      </a:defRPr>
    </a:lvl2pPr>
    <a:lvl3pPr marL="3950208" algn="l" defTabSz="3950208" rtl="0" eaLnBrk="1" latinLnBrk="0" hangingPunct="1">
      <a:defRPr sz="7776" kern="1200">
        <a:solidFill>
          <a:schemeClr val="tx1"/>
        </a:solidFill>
        <a:latin typeface="+mn-lt"/>
        <a:ea typeface="+mn-ea"/>
        <a:cs typeface="+mn-cs"/>
      </a:defRPr>
    </a:lvl3pPr>
    <a:lvl4pPr marL="5925312" algn="l" defTabSz="3950208" rtl="0" eaLnBrk="1" latinLnBrk="0" hangingPunct="1">
      <a:defRPr sz="7776" kern="1200">
        <a:solidFill>
          <a:schemeClr val="tx1"/>
        </a:solidFill>
        <a:latin typeface="+mn-lt"/>
        <a:ea typeface="+mn-ea"/>
        <a:cs typeface="+mn-cs"/>
      </a:defRPr>
    </a:lvl4pPr>
    <a:lvl5pPr marL="7900416" algn="l" defTabSz="3950208" rtl="0" eaLnBrk="1" latinLnBrk="0" hangingPunct="1">
      <a:defRPr sz="7776" kern="1200">
        <a:solidFill>
          <a:schemeClr val="tx1"/>
        </a:solidFill>
        <a:latin typeface="+mn-lt"/>
        <a:ea typeface="+mn-ea"/>
        <a:cs typeface="+mn-cs"/>
      </a:defRPr>
    </a:lvl5pPr>
    <a:lvl6pPr marL="9875520" algn="l" defTabSz="3950208" rtl="0" eaLnBrk="1" latinLnBrk="0" hangingPunct="1">
      <a:defRPr sz="7776" kern="1200">
        <a:solidFill>
          <a:schemeClr val="tx1"/>
        </a:solidFill>
        <a:latin typeface="+mn-lt"/>
        <a:ea typeface="+mn-ea"/>
        <a:cs typeface="+mn-cs"/>
      </a:defRPr>
    </a:lvl6pPr>
    <a:lvl7pPr marL="11850624" algn="l" defTabSz="3950208" rtl="0" eaLnBrk="1" latinLnBrk="0" hangingPunct="1">
      <a:defRPr sz="7776" kern="1200">
        <a:solidFill>
          <a:schemeClr val="tx1"/>
        </a:solidFill>
        <a:latin typeface="+mn-lt"/>
        <a:ea typeface="+mn-ea"/>
        <a:cs typeface="+mn-cs"/>
      </a:defRPr>
    </a:lvl7pPr>
    <a:lvl8pPr marL="13825728" algn="l" defTabSz="3950208" rtl="0" eaLnBrk="1" latinLnBrk="0" hangingPunct="1">
      <a:defRPr sz="7776" kern="1200">
        <a:solidFill>
          <a:schemeClr val="tx1"/>
        </a:solidFill>
        <a:latin typeface="+mn-lt"/>
        <a:ea typeface="+mn-ea"/>
        <a:cs typeface="+mn-cs"/>
      </a:defRPr>
    </a:lvl8pPr>
    <a:lvl9pPr marL="15800832" algn="l" defTabSz="3950208" rtl="0" eaLnBrk="1" latinLnBrk="0" hangingPunct="1">
      <a:defRPr sz="777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188" userDrawn="1">
          <p15:clr>
            <a:srgbClr val="A4A3A4"/>
          </p15:clr>
        </p15:guide>
        <p15:guide id="2" pos="129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275721-F374-33C8-4EDC-F90D007F73FE}" name="Caryn Peterson" initials="CP" userId="S::Caryn.Peterson@spinogenix.com::62addf6c-f103-41d3-9c48-c325870e6e00" providerId="AD"/>
  <p188:author id="{BF3BF771-102F-0DBA-E0E7-272D64442A21}" name="Peter Vanderklish" initials="PV" userId="S::peter@spinogenix.com::4492ec34-bbdb-4505-b916-87a9169cd409" providerId="AD"/>
  <p188:author id="{D70CE0AA-809A-8AD0-C2D5-F19378EA0935}" name="Sharron Gargosky" initials="SG" userId="Sharron Gargosky" providerId="None"/>
  <p188:author id="{3474B2D4-6BC7-7BAC-5878-63AAAD7AC0CD}" name="Stella Sarraf" initials="SS" userId="S::stella@spinogenix.com::3b60cd57-8ba6-443d-a11e-039d96988ca0" providerId="AD"/>
  <p188:author id="{7A1525EF-56D0-353B-5568-9E279A691BA5}" name="Sharron Gargosky" initials="SG" userId="S::sharron.gargosky@spinogenix.com::3c5bc1ea-70af-4009-bfb2-ee4f47dcb00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A28E"/>
    <a:srgbClr val="81854D"/>
    <a:srgbClr val="477581"/>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25" autoAdjust="0"/>
    <p:restoredTop sz="86428" autoAdjust="0"/>
  </p:normalViewPr>
  <p:slideViewPr>
    <p:cSldViewPr snapToGrid="0">
      <p:cViewPr varScale="1">
        <p:scale>
          <a:sx n="14" d="100"/>
          <a:sy n="14" d="100"/>
        </p:scale>
        <p:origin x="3606" y="204"/>
      </p:cViewPr>
      <p:guideLst>
        <p:guide orient="horz" pos="16188"/>
        <p:guide pos="12984"/>
      </p:guideLst>
    </p:cSldViewPr>
  </p:slideViewPr>
  <p:outlineViewPr>
    <p:cViewPr>
      <p:scale>
        <a:sx n="20" d="100"/>
        <a:sy n="20" d="100"/>
      </p:scale>
      <p:origin x="0" y="0"/>
    </p:cViewPr>
  </p:outlineViewPr>
  <p:notesTextViewPr>
    <p:cViewPr>
      <p:scale>
        <a:sx n="20" d="100"/>
        <a:sy n="2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A486F8-78EB-4E23-A5E7-0A9B65681EC2}" type="datetimeFigureOut">
              <a:rPr lang="en-US" smtClean="0"/>
              <a:t>10/2/2025</a:t>
            </a:fld>
            <a:endParaRPr lang="en-US"/>
          </a:p>
        </p:txBody>
      </p:sp>
      <p:sp>
        <p:nvSpPr>
          <p:cNvPr id="4" name="Slide Image Placeholder 3"/>
          <p:cNvSpPr>
            <a:spLocks noGrp="1" noRot="1" noChangeAspect="1"/>
          </p:cNvSpPr>
          <p:nvPr>
            <p:ph type="sldImg" idx="2"/>
          </p:nvPr>
        </p:nvSpPr>
        <p:spPr>
          <a:xfrm>
            <a:off x="2189163" y="1143000"/>
            <a:ext cx="24796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54576F-9C53-45E9-9A18-6DC7847B0D9D}" type="slidenum">
              <a:rPr lang="en-US" smtClean="0"/>
              <a:t>‹#›</a:t>
            </a:fld>
            <a:endParaRPr lang="en-US"/>
          </a:p>
        </p:txBody>
      </p:sp>
    </p:spTree>
    <p:extLst>
      <p:ext uri="{BB962C8B-B14F-4D97-AF65-F5344CB8AC3E}">
        <p14:creationId xmlns:p14="http://schemas.microsoft.com/office/powerpoint/2010/main" val="3591714430"/>
      </p:ext>
    </p:extLst>
  </p:cSld>
  <p:clrMap bg1="lt1" tx1="dk1" bg2="lt2" tx2="dk2" accent1="accent1" accent2="accent2" accent3="accent3" accent4="accent4" accent5="accent5" accent6="accent6" hlink="hlink" folHlink="folHlink"/>
  <p:notesStyle>
    <a:lvl1pPr marL="0" algn="l" defTabSz="3950208" rtl="0" eaLnBrk="1" latinLnBrk="0" hangingPunct="1">
      <a:defRPr sz="5184" kern="1200">
        <a:solidFill>
          <a:schemeClr val="tx1"/>
        </a:solidFill>
        <a:latin typeface="+mn-lt"/>
        <a:ea typeface="+mn-ea"/>
        <a:cs typeface="+mn-cs"/>
      </a:defRPr>
    </a:lvl1pPr>
    <a:lvl2pPr marL="1975104" algn="l" defTabSz="3950208" rtl="0" eaLnBrk="1" latinLnBrk="0" hangingPunct="1">
      <a:defRPr sz="5184" kern="1200">
        <a:solidFill>
          <a:schemeClr val="tx1"/>
        </a:solidFill>
        <a:latin typeface="+mn-lt"/>
        <a:ea typeface="+mn-ea"/>
        <a:cs typeface="+mn-cs"/>
      </a:defRPr>
    </a:lvl2pPr>
    <a:lvl3pPr marL="3950208" algn="l" defTabSz="3950208" rtl="0" eaLnBrk="1" latinLnBrk="0" hangingPunct="1">
      <a:defRPr sz="5184" kern="1200">
        <a:solidFill>
          <a:schemeClr val="tx1"/>
        </a:solidFill>
        <a:latin typeface="+mn-lt"/>
        <a:ea typeface="+mn-ea"/>
        <a:cs typeface="+mn-cs"/>
      </a:defRPr>
    </a:lvl3pPr>
    <a:lvl4pPr marL="5925312" algn="l" defTabSz="3950208" rtl="0" eaLnBrk="1" latinLnBrk="0" hangingPunct="1">
      <a:defRPr sz="5184" kern="1200">
        <a:solidFill>
          <a:schemeClr val="tx1"/>
        </a:solidFill>
        <a:latin typeface="+mn-lt"/>
        <a:ea typeface="+mn-ea"/>
        <a:cs typeface="+mn-cs"/>
      </a:defRPr>
    </a:lvl4pPr>
    <a:lvl5pPr marL="7900416" algn="l" defTabSz="3950208" rtl="0" eaLnBrk="1" latinLnBrk="0" hangingPunct="1">
      <a:defRPr sz="5184" kern="1200">
        <a:solidFill>
          <a:schemeClr val="tx1"/>
        </a:solidFill>
        <a:latin typeface="+mn-lt"/>
        <a:ea typeface="+mn-ea"/>
        <a:cs typeface="+mn-cs"/>
      </a:defRPr>
    </a:lvl5pPr>
    <a:lvl6pPr marL="9875520" algn="l" defTabSz="3950208" rtl="0" eaLnBrk="1" latinLnBrk="0" hangingPunct="1">
      <a:defRPr sz="5184" kern="1200">
        <a:solidFill>
          <a:schemeClr val="tx1"/>
        </a:solidFill>
        <a:latin typeface="+mn-lt"/>
        <a:ea typeface="+mn-ea"/>
        <a:cs typeface="+mn-cs"/>
      </a:defRPr>
    </a:lvl6pPr>
    <a:lvl7pPr marL="11850624" algn="l" defTabSz="3950208" rtl="0" eaLnBrk="1" latinLnBrk="0" hangingPunct="1">
      <a:defRPr sz="5184" kern="1200">
        <a:solidFill>
          <a:schemeClr val="tx1"/>
        </a:solidFill>
        <a:latin typeface="+mn-lt"/>
        <a:ea typeface="+mn-ea"/>
        <a:cs typeface="+mn-cs"/>
      </a:defRPr>
    </a:lvl7pPr>
    <a:lvl8pPr marL="13825728" algn="l" defTabSz="3950208" rtl="0" eaLnBrk="1" latinLnBrk="0" hangingPunct="1">
      <a:defRPr sz="5184" kern="1200">
        <a:solidFill>
          <a:schemeClr val="tx1"/>
        </a:solidFill>
        <a:latin typeface="+mn-lt"/>
        <a:ea typeface="+mn-ea"/>
        <a:cs typeface="+mn-cs"/>
      </a:defRPr>
    </a:lvl8pPr>
    <a:lvl9pPr marL="15800832" algn="l" defTabSz="3950208" rtl="0" eaLnBrk="1" latinLnBrk="0" hangingPunct="1">
      <a:defRPr sz="518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89163" y="1143000"/>
            <a:ext cx="24796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54576F-9C53-45E9-9A18-6DC7847B0D9D}" type="slidenum">
              <a:rPr lang="en-US" smtClean="0"/>
              <a:t>1</a:t>
            </a:fld>
            <a:endParaRPr lang="en-US"/>
          </a:p>
        </p:txBody>
      </p:sp>
    </p:spTree>
    <p:extLst>
      <p:ext uri="{BB962C8B-B14F-4D97-AF65-F5344CB8AC3E}">
        <p14:creationId xmlns:p14="http://schemas.microsoft.com/office/powerpoint/2010/main" val="3033112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623EEF-91B0-A923-4F1F-EE24D4A2284E}"/>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5383DF49-0399-FB40-3ADD-452D7F2AAB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E9C046-69AD-34E8-8CA9-229E9E091B3F}"/>
              </a:ext>
            </a:extLst>
          </p:cNvPr>
          <p:cNvSpPr>
            <a:spLocks noGrp="1"/>
          </p:cNvSpPr>
          <p:nvPr>
            <p:ph type="sldNum" sz="quarter" idx="12"/>
          </p:nvPr>
        </p:nvSpPr>
        <p:spPr/>
        <p:txBody>
          <a:bodyPr/>
          <a:lstStyle/>
          <a:p>
            <a:fld id="{46C0F3BA-C9F5-4CFF-A1A2-A12978094B25}" type="slidenum">
              <a:rPr lang="en-US" smtClean="0"/>
              <a:t>‹#›</a:t>
            </a:fld>
            <a:endParaRPr lang="en-US"/>
          </a:p>
        </p:txBody>
      </p:sp>
    </p:spTree>
    <p:extLst>
      <p:ext uri="{BB962C8B-B14F-4D97-AF65-F5344CB8AC3E}">
        <p14:creationId xmlns:p14="http://schemas.microsoft.com/office/powerpoint/2010/main" val="371771846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9532B8F0-ACBF-94B1-8C87-1F558533B9F5}"/>
              </a:ext>
            </a:extLst>
          </p:cNvPr>
          <p:cNvSpPr>
            <a:spLocks noGrp="1"/>
          </p:cNvSpPr>
          <p:nvPr>
            <p:ph type="sldNum" sz="quarter" idx="4"/>
          </p:nvPr>
        </p:nvSpPr>
        <p:spPr>
          <a:xfrm>
            <a:off x="37729552" y="48353712"/>
            <a:ext cx="2015796" cy="2734166"/>
          </a:xfrm>
          <a:prstGeom prst="rect">
            <a:avLst/>
          </a:prstGeom>
        </p:spPr>
        <p:txBody>
          <a:bodyPr vert="horz" lIns="91440" tIns="45720" rIns="91440" bIns="45720" rtlCol="0" anchor="ctr"/>
          <a:lstStyle>
            <a:lvl1pPr algn="r">
              <a:defRPr sz="1071">
                <a:solidFill>
                  <a:schemeClr val="accent5"/>
                </a:solidFill>
              </a:defRPr>
            </a:lvl1pPr>
          </a:lstStyle>
          <a:p>
            <a:fld id="{E394C70C-7B7C-4FB9-B6E1-F97899D1C31C}" type="slidenum">
              <a:rPr lang="en-US" smtClean="0"/>
              <a:t>‹#›</a:t>
            </a:fld>
            <a:endParaRPr lang="en-US"/>
          </a:p>
        </p:txBody>
      </p:sp>
      <p:sp>
        <p:nvSpPr>
          <p:cNvPr id="15" name="Footer Placeholder 14">
            <a:extLst>
              <a:ext uri="{FF2B5EF4-FFF2-40B4-BE49-F238E27FC236}">
                <a16:creationId xmlns:a16="http://schemas.microsoft.com/office/drawing/2014/main" id="{5194D65C-2228-1E1C-3006-451A34702B3D}"/>
              </a:ext>
            </a:extLst>
          </p:cNvPr>
          <p:cNvSpPr>
            <a:spLocks noGrp="1"/>
          </p:cNvSpPr>
          <p:nvPr>
            <p:ph type="ftr" sz="quarter" idx="3"/>
          </p:nvPr>
        </p:nvSpPr>
        <p:spPr>
          <a:xfrm>
            <a:off x="23842097" y="48353712"/>
            <a:ext cx="13887450" cy="2734166"/>
          </a:xfrm>
          <a:prstGeom prst="rect">
            <a:avLst/>
          </a:prstGeom>
        </p:spPr>
        <p:txBody>
          <a:bodyPr vert="horz" lIns="91440" tIns="45720" rIns="91440" bIns="45720" rtlCol="0" anchor="ctr"/>
          <a:lstStyle>
            <a:lvl1pPr algn="r">
              <a:defRPr sz="857">
                <a:solidFill>
                  <a:schemeClr val="accent5"/>
                </a:solidFill>
              </a:defRPr>
            </a:lvl1pPr>
          </a:lstStyle>
          <a:p>
            <a:endParaRPr lang="en-US"/>
          </a:p>
        </p:txBody>
      </p:sp>
    </p:spTree>
    <p:extLst>
      <p:ext uri="{BB962C8B-B14F-4D97-AF65-F5344CB8AC3E}">
        <p14:creationId xmlns:p14="http://schemas.microsoft.com/office/powerpoint/2010/main" val="3451505419"/>
      </p:ext>
    </p:extLst>
  </p:cSld>
  <p:clrMap bg1="lt1" tx1="dk1" bg2="dk2" tx2="lt2" accent1="accent1" accent2="accent2" accent3="accent3" accent4="accent4" accent5="accent5" accent6="accent6" hlink="hlink" folHlink="folHlink"/>
  <p:sldLayoutIdLst>
    <p:sldLayoutId id="2147483661"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572" b="0" i="0" u="none" strike="noStrike" cap="none">
          <a:solidFill>
            <a:schemeClr val="bg1"/>
          </a:solidFill>
          <a:latin typeface="Cambria" panose="02040503050406030204" pitchFamily="18" charset="0"/>
          <a:ea typeface="Cambria" panose="02040503050406030204" pitchFamily="18" charset="0"/>
          <a:cs typeface="Segoe UI" panose="020B0502040204020203" pitchFamily="34" charset="0"/>
          <a:sym typeface="Arial"/>
        </a:defRPr>
      </a:lvl1pPr>
      <a:lvl2pPr marR="0" lvl="1"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06164" marR="0" lvl="0" indent="-306164" algn="l" rtl="0" eaLnBrk="1" hangingPunct="1">
        <a:lnSpc>
          <a:spcPct val="100000"/>
        </a:lnSpc>
        <a:spcBef>
          <a:spcPts val="0"/>
        </a:spcBef>
        <a:spcAft>
          <a:spcPts val="643"/>
        </a:spcAft>
        <a:buClr>
          <a:schemeClr val="accent3"/>
        </a:buClr>
        <a:buFont typeface="Arial" panose="020B0604020202020204" pitchFamily="34" charset="0"/>
        <a:buChar char="•"/>
        <a:defRPr sz="1929" b="0" i="0" u="none" strike="noStrike" cap="none">
          <a:solidFill>
            <a:srgbClr val="343538"/>
          </a:solidFill>
          <a:latin typeface="+mn-lt"/>
          <a:ea typeface="Quire Sans" panose="020B0502040400020003" pitchFamily="34" charset="0"/>
          <a:cs typeface="Quire Sans" panose="020B0502040400020003" pitchFamily="34" charset="0"/>
          <a:sym typeface="Arial"/>
        </a:defRPr>
      </a:lvl1pPr>
      <a:lvl2pPr marL="857259" marR="0" lvl="1" indent="-217717" algn="l" rtl="0" eaLnBrk="1" hangingPunct="1">
        <a:lnSpc>
          <a:spcPct val="100000"/>
        </a:lnSpc>
        <a:spcBef>
          <a:spcPts val="0"/>
        </a:spcBef>
        <a:spcAft>
          <a:spcPts val="643"/>
        </a:spcAft>
        <a:buClr>
          <a:schemeClr val="accent3"/>
        </a:buClr>
        <a:buFont typeface="Wingdings" panose="05000000000000000000" pitchFamily="2" charset="2"/>
        <a:buChar char="§"/>
        <a:defRPr sz="1929" b="0" i="0" u="none" strike="noStrike" cap="none">
          <a:solidFill>
            <a:srgbClr val="343538"/>
          </a:solidFill>
          <a:latin typeface="+mn-lt"/>
          <a:ea typeface="Quire Sans" panose="020B0502040400020003" pitchFamily="34" charset="0"/>
          <a:cs typeface="Quire Sans" panose="020B0502040400020003" pitchFamily="34" charset="0"/>
          <a:sym typeface="Arial"/>
        </a:defRPr>
      </a:lvl2pPr>
      <a:lvl3pPr marL="1347121" marR="0" lvl="2" indent="-217717" algn="l" rtl="0" eaLnBrk="1" hangingPunct="1">
        <a:lnSpc>
          <a:spcPct val="100000"/>
        </a:lnSpc>
        <a:spcBef>
          <a:spcPts val="0"/>
        </a:spcBef>
        <a:spcAft>
          <a:spcPts val="643"/>
        </a:spcAft>
        <a:buClr>
          <a:schemeClr val="accent3"/>
        </a:buClr>
        <a:buFont typeface="Arial" panose="020B0604020202020204" pitchFamily="34" charset="0"/>
        <a:buChar char="•"/>
        <a:defRPr sz="1929" b="0" i="0" u="none" strike="noStrike" cap="none">
          <a:solidFill>
            <a:srgbClr val="343538"/>
          </a:solidFill>
          <a:latin typeface="+mn-lt"/>
          <a:ea typeface="Quire Sans" panose="020B0502040400020003" pitchFamily="34" charset="0"/>
          <a:cs typeface="Quire Sans" panose="020B0502040400020003" pitchFamily="34" charset="0"/>
          <a:sym typeface="Arial"/>
        </a:defRPr>
      </a:lvl3pPr>
      <a:lvl4pPr marL="1925431" marR="0" lvl="3" indent="-306164" algn="l" rtl="0" eaLnBrk="1" hangingPunct="1">
        <a:lnSpc>
          <a:spcPct val="100000"/>
        </a:lnSpc>
        <a:spcBef>
          <a:spcPts val="0"/>
        </a:spcBef>
        <a:spcAft>
          <a:spcPts val="643"/>
        </a:spcAft>
        <a:buClr>
          <a:schemeClr val="accent3"/>
        </a:buClr>
        <a:buFont typeface="Segoe UI" panose="020B0502040204020203" pitchFamily="34" charset="0"/>
        <a:buChar char="−"/>
        <a:defRPr sz="1929" b="0" i="0" u="none" strike="noStrike" cap="none">
          <a:solidFill>
            <a:srgbClr val="343538"/>
          </a:solidFill>
          <a:latin typeface="+mn-lt"/>
          <a:ea typeface="Quire Sans" panose="020B0502040400020003" pitchFamily="34" charset="0"/>
          <a:cs typeface="Quire Sans" panose="020B0502040400020003" pitchFamily="34" charset="0"/>
          <a:sym typeface="Arial"/>
        </a:defRPr>
      </a:lvl4pPr>
      <a:lvl5pPr marL="2326846" marR="0" lvl="4" indent="-217717" algn="l" rtl="0" eaLnBrk="1" hangingPunct="1">
        <a:lnSpc>
          <a:spcPct val="100000"/>
        </a:lnSpc>
        <a:spcBef>
          <a:spcPts val="0"/>
        </a:spcBef>
        <a:spcAft>
          <a:spcPts val="643"/>
        </a:spcAft>
        <a:buClr>
          <a:schemeClr val="accent3"/>
        </a:buClr>
        <a:buFont typeface="Arial" panose="020B0604020202020204" pitchFamily="34" charset="0"/>
        <a:buChar char="•"/>
        <a:defRPr sz="1929" b="0" i="0" u="none" strike="noStrike" cap="none">
          <a:solidFill>
            <a:srgbClr val="343538"/>
          </a:solidFill>
          <a:latin typeface="+mn-lt"/>
          <a:ea typeface="Quire Sans" panose="020B0502040400020003" pitchFamily="34" charset="0"/>
          <a:cs typeface="Quire Sans" panose="020B0502040400020003" pitchFamily="34" charset="0"/>
          <a:sym typeface="Arial"/>
        </a:defRPr>
      </a:lvl5pPr>
      <a:lvl6pPr marR="0" lvl="5"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5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3" orient="horz" pos="12096" userDrawn="1">
          <p15:clr>
            <a:srgbClr val="F26B43"/>
          </p15:clr>
        </p15:guide>
        <p15:guide id="15" pos="648" userDrawn="1">
          <p15:clr>
            <a:srgbClr val="F26B43"/>
          </p15:clr>
        </p15:guide>
        <p15:guide id="16" orient="horz" pos="5645"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emf"/><Relationship Id="rId18" Type="http://schemas.openxmlformats.org/officeDocument/2006/relationships/image" Target="../media/image16.png"/><Relationship Id="rId26" Type="http://schemas.openxmlformats.org/officeDocument/2006/relationships/image" Target="../media/image24.emf"/><Relationship Id="rId3" Type="http://schemas.openxmlformats.org/officeDocument/2006/relationships/image" Target="../media/image1.png"/><Relationship Id="rId21" Type="http://schemas.openxmlformats.org/officeDocument/2006/relationships/image" Target="../media/image19.emf"/><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emf"/><Relationship Id="rId20" Type="http://schemas.openxmlformats.org/officeDocument/2006/relationships/image" Target="../media/image18.png"/><Relationship Id="rId29"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emf"/><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emf"/><Relationship Id="rId22" Type="http://schemas.openxmlformats.org/officeDocument/2006/relationships/image" Target="../media/image20.png"/><Relationship Id="rId27"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BAD91-DC75-658E-D8FB-09B2075FB3A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1FA6781-6E70-0DF4-F21A-78E3B74A60F0}"/>
              </a:ext>
            </a:extLst>
          </p:cNvPr>
          <p:cNvPicPr>
            <a:picLocks noChangeAspect="1"/>
          </p:cNvPicPr>
          <p:nvPr/>
        </p:nvPicPr>
        <p:blipFill>
          <a:blip r:embed="rId3"/>
          <a:stretch>
            <a:fillRect/>
          </a:stretch>
        </p:blipFill>
        <p:spPr>
          <a:xfrm>
            <a:off x="8578307" y="17817087"/>
            <a:ext cx="15955022" cy="4709170"/>
          </a:xfrm>
          <a:prstGeom prst="rect">
            <a:avLst/>
          </a:prstGeom>
        </p:spPr>
      </p:pic>
      <p:pic>
        <p:nvPicPr>
          <p:cNvPr id="29" name="Picture 28">
            <a:extLst>
              <a:ext uri="{FF2B5EF4-FFF2-40B4-BE49-F238E27FC236}">
                <a16:creationId xmlns:a16="http://schemas.microsoft.com/office/drawing/2014/main" id="{208B5E04-219B-053D-5CDC-27B1D83E0BF4}"/>
              </a:ext>
            </a:extLst>
          </p:cNvPr>
          <p:cNvPicPr>
            <a:picLocks noChangeAspect="1"/>
          </p:cNvPicPr>
          <p:nvPr/>
        </p:nvPicPr>
        <p:blipFill>
          <a:blip r:embed="rId4"/>
          <a:srcRect l="-549" t="13750" r="135"/>
          <a:stretch>
            <a:fillRect/>
          </a:stretch>
        </p:blipFill>
        <p:spPr>
          <a:xfrm>
            <a:off x="31924168" y="8468066"/>
            <a:ext cx="5040672" cy="2802722"/>
          </a:xfrm>
          <a:prstGeom prst="rect">
            <a:avLst/>
          </a:prstGeom>
        </p:spPr>
      </p:pic>
      <p:pic>
        <p:nvPicPr>
          <p:cNvPr id="48" name="Picture 47">
            <a:extLst>
              <a:ext uri="{FF2B5EF4-FFF2-40B4-BE49-F238E27FC236}">
                <a16:creationId xmlns:a16="http://schemas.microsoft.com/office/drawing/2014/main" id="{64BFB145-BCF0-B290-1479-A5BDD2EC641E}"/>
              </a:ext>
            </a:extLst>
          </p:cNvPr>
          <p:cNvPicPr>
            <a:picLocks noChangeAspect="1"/>
          </p:cNvPicPr>
          <p:nvPr/>
        </p:nvPicPr>
        <p:blipFill>
          <a:blip r:embed="rId5"/>
          <a:stretch>
            <a:fillRect/>
          </a:stretch>
        </p:blipFill>
        <p:spPr>
          <a:xfrm>
            <a:off x="31832398" y="11711180"/>
            <a:ext cx="5202739" cy="937703"/>
          </a:xfrm>
          <a:prstGeom prst="rect">
            <a:avLst/>
          </a:prstGeom>
        </p:spPr>
      </p:pic>
      <p:pic>
        <p:nvPicPr>
          <p:cNvPr id="51" name="Picture 50" descr="A diagram of a triangle&#10;&#10;AI-generated content may be incorrect.">
            <a:extLst>
              <a:ext uri="{FF2B5EF4-FFF2-40B4-BE49-F238E27FC236}">
                <a16:creationId xmlns:a16="http://schemas.microsoft.com/office/drawing/2014/main" id="{870601F2-B351-3329-ADE4-87F8839F0A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08517" y="17707940"/>
            <a:ext cx="15893127" cy="4384467"/>
          </a:xfrm>
          <a:prstGeom prst="rect">
            <a:avLst/>
          </a:prstGeom>
        </p:spPr>
      </p:pic>
      <p:pic>
        <p:nvPicPr>
          <p:cNvPr id="20" name="Picture 19">
            <a:extLst>
              <a:ext uri="{FF2B5EF4-FFF2-40B4-BE49-F238E27FC236}">
                <a16:creationId xmlns:a16="http://schemas.microsoft.com/office/drawing/2014/main" id="{641CD72B-63D9-1F3C-3AB8-43F370654874}"/>
              </a:ext>
            </a:extLst>
          </p:cNvPr>
          <p:cNvPicPr>
            <a:picLocks noChangeAspect="1"/>
          </p:cNvPicPr>
          <p:nvPr/>
        </p:nvPicPr>
        <p:blipFill>
          <a:blip r:embed="rId7"/>
          <a:stretch>
            <a:fillRect/>
          </a:stretch>
        </p:blipFill>
        <p:spPr>
          <a:xfrm>
            <a:off x="209697" y="23012229"/>
            <a:ext cx="7960445" cy="2059366"/>
          </a:xfrm>
          <a:prstGeom prst="rect">
            <a:avLst/>
          </a:prstGeom>
        </p:spPr>
      </p:pic>
      <p:pic>
        <p:nvPicPr>
          <p:cNvPr id="61" name="Picture 60" descr="A graph of survival&#10;&#10;Description automatically generated">
            <a:extLst>
              <a:ext uri="{FF2B5EF4-FFF2-40B4-BE49-F238E27FC236}">
                <a16:creationId xmlns:a16="http://schemas.microsoft.com/office/drawing/2014/main" id="{278BAED0-B09D-82C8-A3DA-CA102B6961DD}"/>
              </a:ext>
            </a:extLst>
          </p:cNvPr>
          <p:cNvPicPr>
            <a:picLocks noChangeAspect="1"/>
          </p:cNvPicPr>
          <p:nvPr/>
        </p:nvPicPr>
        <p:blipFill>
          <a:blip r:embed="rId8"/>
          <a:stretch>
            <a:fillRect/>
          </a:stretch>
        </p:blipFill>
        <p:spPr>
          <a:xfrm>
            <a:off x="5660005" y="14075573"/>
            <a:ext cx="2404553" cy="1720580"/>
          </a:xfrm>
          <a:prstGeom prst="rect">
            <a:avLst/>
          </a:prstGeom>
        </p:spPr>
      </p:pic>
      <p:pic>
        <p:nvPicPr>
          <p:cNvPr id="53" name="Picture 52" descr="A graph of a number of days and days&#10;&#10;Description automatically generated">
            <a:extLst>
              <a:ext uri="{FF2B5EF4-FFF2-40B4-BE49-F238E27FC236}">
                <a16:creationId xmlns:a16="http://schemas.microsoft.com/office/drawing/2014/main" id="{0D56F282-DB47-9EAA-D772-6531E1B113DC}"/>
              </a:ext>
            </a:extLst>
          </p:cNvPr>
          <p:cNvPicPr>
            <a:picLocks noChangeAspect="1"/>
          </p:cNvPicPr>
          <p:nvPr/>
        </p:nvPicPr>
        <p:blipFill>
          <a:blip r:embed="rId9"/>
          <a:stretch>
            <a:fillRect/>
          </a:stretch>
        </p:blipFill>
        <p:spPr>
          <a:xfrm>
            <a:off x="341644" y="14075573"/>
            <a:ext cx="5318728" cy="1703969"/>
          </a:xfrm>
          <a:prstGeom prst="rect">
            <a:avLst/>
          </a:prstGeom>
        </p:spPr>
      </p:pic>
      <p:pic>
        <p:nvPicPr>
          <p:cNvPr id="926722628" name="Picture 926722627">
            <a:extLst>
              <a:ext uri="{FF2B5EF4-FFF2-40B4-BE49-F238E27FC236}">
                <a16:creationId xmlns:a16="http://schemas.microsoft.com/office/drawing/2014/main" id="{40A30631-BB14-3350-5855-61CA69E238B6}"/>
              </a:ext>
            </a:extLst>
          </p:cNvPr>
          <p:cNvPicPr>
            <a:picLocks noChangeAspect="1"/>
          </p:cNvPicPr>
          <p:nvPr/>
        </p:nvPicPr>
        <p:blipFill>
          <a:blip r:embed="rId10"/>
          <a:stretch>
            <a:fillRect/>
          </a:stretch>
        </p:blipFill>
        <p:spPr>
          <a:xfrm>
            <a:off x="10129110" y="38390198"/>
            <a:ext cx="7329312" cy="6828320"/>
          </a:xfrm>
          <a:prstGeom prst="rect">
            <a:avLst/>
          </a:prstGeom>
        </p:spPr>
      </p:pic>
      <p:sp>
        <p:nvSpPr>
          <p:cNvPr id="8" name="TextBox 7">
            <a:extLst>
              <a:ext uri="{FF2B5EF4-FFF2-40B4-BE49-F238E27FC236}">
                <a16:creationId xmlns:a16="http://schemas.microsoft.com/office/drawing/2014/main" id="{F0673B04-CD3D-BE2B-F225-A78EDD835A42}"/>
              </a:ext>
            </a:extLst>
          </p:cNvPr>
          <p:cNvSpPr txBox="1"/>
          <p:nvPr/>
        </p:nvSpPr>
        <p:spPr>
          <a:xfrm>
            <a:off x="3732836" y="987188"/>
            <a:ext cx="33362968" cy="3767514"/>
          </a:xfrm>
          <a:prstGeom prst="rect">
            <a:avLst/>
          </a:prstGeom>
          <a:noFill/>
        </p:spPr>
        <p:txBody>
          <a:bodyPr wrap="square" lIns="73479" tIns="36739" rIns="73479" bIns="36739" rtlCol="0" anchor="t">
            <a:spAutoFit/>
          </a:bodyPr>
          <a:lstStyle/>
          <a:p>
            <a:pPr algn="ctr"/>
            <a:r>
              <a:rPr lang="en-US" sz="6600" b="1" dirty="0">
                <a:solidFill>
                  <a:schemeClr val="bg2"/>
                </a:solidFill>
              </a:rPr>
              <a:t>Phase 2a Topline Clinical Results Evaluating Neurophysiological and Functional Measures in </a:t>
            </a:r>
            <a:endParaRPr lang="en-US" sz="7200" dirty="0">
              <a:solidFill>
                <a:schemeClr val="bg2"/>
              </a:solidFill>
            </a:endParaRPr>
          </a:p>
          <a:p>
            <a:pPr algn="ctr"/>
            <a:r>
              <a:rPr lang="en-US" sz="6600" b="1" dirty="0">
                <a:solidFill>
                  <a:schemeClr val="bg2"/>
                </a:solidFill>
              </a:rPr>
              <a:t>SPG302-treated ALS Participants</a:t>
            </a:r>
            <a:endParaRPr lang="en-US" sz="7200" dirty="0">
              <a:solidFill>
                <a:schemeClr val="bg2"/>
              </a:solidFill>
            </a:endParaRPr>
          </a:p>
          <a:p>
            <a:pPr algn="ctr"/>
            <a:r>
              <a:rPr lang="en-US" sz="3600" b="1" dirty="0">
                <a:solidFill>
                  <a:schemeClr val="bg2"/>
                </a:solidFill>
                <a:latin typeface="Arial"/>
                <a:cs typeface="Arial"/>
              </a:rPr>
              <a:t>Dominic Rowe </a:t>
            </a:r>
            <a:r>
              <a:rPr lang="en-US" sz="3600" b="1" baseline="30000" dirty="0">
                <a:solidFill>
                  <a:schemeClr val="bg2"/>
                </a:solidFill>
                <a:latin typeface="Arial"/>
                <a:cs typeface="Arial"/>
              </a:rPr>
              <a:t>1</a:t>
            </a:r>
            <a:r>
              <a:rPr lang="en-US" sz="3600" b="1" dirty="0">
                <a:solidFill>
                  <a:schemeClr val="bg2"/>
                </a:solidFill>
                <a:latin typeface="Arial"/>
                <a:cs typeface="Arial"/>
              </a:rPr>
              <a:t>, Robert Henderson </a:t>
            </a:r>
            <a:r>
              <a:rPr lang="en-US" sz="3600" b="1" baseline="30000" dirty="0">
                <a:solidFill>
                  <a:schemeClr val="bg2"/>
                </a:solidFill>
                <a:latin typeface="Arial"/>
                <a:cs typeface="Arial"/>
              </a:rPr>
              <a:t>2</a:t>
            </a:r>
            <a:r>
              <a:rPr lang="en-US" sz="3600" b="1" dirty="0">
                <a:solidFill>
                  <a:schemeClr val="bg2"/>
                </a:solidFill>
                <a:latin typeface="Arial"/>
                <a:cs typeface="Arial"/>
              </a:rPr>
              <a:t>,</a:t>
            </a:r>
            <a:r>
              <a:rPr lang="en-US" sz="3600" b="1" baseline="30000" dirty="0">
                <a:solidFill>
                  <a:schemeClr val="bg2"/>
                </a:solidFill>
                <a:latin typeface="Arial"/>
                <a:cs typeface="Arial"/>
              </a:rPr>
              <a:t> </a:t>
            </a:r>
            <a:r>
              <a:rPr lang="en-US" sz="3600" b="1" dirty="0">
                <a:solidFill>
                  <a:schemeClr val="bg2"/>
                </a:solidFill>
                <a:latin typeface="Arial"/>
                <a:cs typeface="Arial"/>
              </a:rPr>
              <a:t>David Shultz </a:t>
            </a:r>
            <a:r>
              <a:rPr lang="en-US" sz="3600" b="1" baseline="30000" dirty="0">
                <a:solidFill>
                  <a:schemeClr val="bg2"/>
                </a:solidFill>
                <a:latin typeface="Arial"/>
                <a:cs typeface="Arial"/>
              </a:rPr>
              <a:t>3</a:t>
            </a:r>
            <a:r>
              <a:rPr lang="en-US" sz="3600" b="1" dirty="0">
                <a:solidFill>
                  <a:schemeClr val="bg2"/>
                </a:solidFill>
                <a:latin typeface="Arial"/>
                <a:cs typeface="Arial"/>
              </a:rPr>
              <a:t>, Richard Gans </a:t>
            </a:r>
            <a:r>
              <a:rPr lang="en-US" sz="3600" b="1" baseline="30000" dirty="0">
                <a:solidFill>
                  <a:schemeClr val="bg2"/>
                </a:solidFill>
                <a:latin typeface="Arial"/>
                <a:cs typeface="Arial"/>
              </a:rPr>
              <a:t>1</a:t>
            </a:r>
            <a:r>
              <a:rPr lang="en-US" sz="3600" b="1" dirty="0">
                <a:solidFill>
                  <a:schemeClr val="bg2"/>
                </a:solidFill>
                <a:latin typeface="Arial"/>
                <a:cs typeface="Arial"/>
              </a:rPr>
              <a:t>, Susan Heggie </a:t>
            </a:r>
            <a:r>
              <a:rPr lang="en-US" sz="3600" b="1" baseline="30000" dirty="0">
                <a:solidFill>
                  <a:schemeClr val="bg2"/>
                </a:solidFill>
                <a:latin typeface="Arial"/>
                <a:cs typeface="Arial"/>
              </a:rPr>
              <a:t>2</a:t>
            </a:r>
            <a:r>
              <a:rPr lang="en-US" sz="3600" b="1" dirty="0">
                <a:solidFill>
                  <a:schemeClr val="bg2"/>
                </a:solidFill>
                <a:latin typeface="Arial"/>
                <a:cs typeface="Arial"/>
              </a:rPr>
              <a:t>, Karalyn Ernst</a:t>
            </a:r>
            <a:r>
              <a:rPr lang="en-US" sz="3600" b="1" baseline="30000" dirty="0">
                <a:solidFill>
                  <a:schemeClr val="bg2"/>
                </a:solidFill>
                <a:latin typeface="Arial"/>
                <a:cs typeface="Arial"/>
              </a:rPr>
              <a:t> 3</a:t>
            </a:r>
            <a:r>
              <a:rPr lang="en-US" sz="3600" b="1" dirty="0">
                <a:solidFill>
                  <a:schemeClr val="bg2"/>
                </a:solidFill>
                <a:latin typeface="Arial"/>
                <a:cs typeface="Arial"/>
              </a:rPr>
              <a:t>,</a:t>
            </a:r>
            <a:r>
              <a:rPr lang="en-US" sz="3600" b="1" baseline="30000" dirty="0">
                <a:solidFill>
                  <a:schemeClr val="bg2"/>
                </a:solidFill>
                <a:latin typeface="Arial"/>
                <a:cs typeface="Arial"/>
              </a:rPr>
              <a:t> </a:t>
            </a:r>
            <a:r>
              <a:rPr lang="en-US" sz="3600" b="1" dirty="0">
                <a:solidFill>
                  <a:schemeClr val="bg2"/>
                </a:solidFill>
                <a:latin typeface="Arial"/>
                <a:cs typeface="Arial"/>
              </a:rPr>
              <a:t>Christopher Schuring </a:t>
            </a:r>
            <a:r>
              <a:rPr lang="en-US" sz="3600" b="1" baseline="30000" dirty="0">
                <a:solidFill>
                  <a:schemeClr val="bg2"/>
                </a:solidFill>
                <a:latin typeface="Arial"/>
                <a:cs typeface="Arial"/>
              </a:rPr>
              <a:t>4</a:t>
            </a:r>
            <a:r>
              <a:rPr lang="en-US" sz="3600" b="1" dirty="0">
                <a:solidFill>
                  <a:schemeClr val="bg2"/>
                </a:solidFill>
                <a:latin typeface="Arial"/>
                <a:cs typeface="Arial"/>
              </a:rPr>
              <a:t>,</a:t>
            </a:r>
            <a:r>
              <a:rPr lang="en-US" sz="3600" b="1" baseline="30000" dirty="0">
                <a:solidFill>
                  <a:schemeClr val="bg2"/>
                </a:solidFill>
                <a:latin typeface="Arial"/>
                <a:cs typeface="Arial"/>
              </a:rPr>
              <a:t> </a:t>
            </a:r>
            <a:r>
              <a:rPr lang="en-US" sz="3600" b="1" dirty="0">
                <a:solidFill>
                  <a:schemeClr val="bg2"/>
                </a:solidFill>
                <a:latin typeface="Arial"/>
                <a:cs typeface="Arial"/>
              </a:rPr>
              <a:t>Stephan Mynhardt </a:t>
            </a:r>
            <a:r>
              <a:rPr lang="en-US" sz="3600" b="1" baseline="30000" dirty="0">
                <a:solidFill>
                  <a:schemeClr val="bg2"/>
                </a:solidFill>
                <a:latin typeface="Arial"/>
                <a:cs typeface="Arial"/>
              </a:rPr>
              <a:t>4</a:t>
            </a:r>
            <a:r>
              <a:rPr lang="en-US" sz="3600" b="1" dirty="0">
                <a:solidFill>
                  <a:schemeClr val="bg2"/>
                </a:solidFill>
                <a:latin typeface="Arial"/>
                <a:cs typeface="Arial"/>
              </a:rPr>
              <a:t>, </a:t>
            </a:r>
          </a:p>
          <a:p>
            <a:pPr algn="ctr"/>
            <a:r>
              <a:rPr lang="en-US" sz="3600" b="1" dirty="0">
                <a:solidFill>
                  <a:schemeClr val="bg2"/>
                </a:solidFill>
                <a:latin typeface="Arial"/>
                <a:cs typeface="Arial"/>
              </a:rPr>
              <a:t>Sharron Gargosky </a:t>
            </a:r>
            <a:r>
              <a:rPr lang="en-US" sz="3600" b="1" baseline="30000" dirty="0">
                <a:solidFill>
                  <a:schemeClr val="bg2"/>
                </a:solidFill>
                <a:latin typeface="Arial"/>
                <a:cs typeface="Arial"/>
              </a:rPr>
              <a:t>4</a:t>
            </a:r>
            <a:r>
              <a:rPr lang="en-US" sz="3600" b="1" dirty="0">
                <a:solidFill>
                  <a:schemeClr val="bg2"/>
                </a:solidFill>
                <a:latin typeface="Arial"/>
                <a:cs typeface="Arial"/>
              </a:rPr>
              <a:t>, Craig Erickson </a:t>
            </a:r>
            <a:r>
              <a:rPr lang="en-US" sz="3600" b="1" baseline="30000" dirty="0">
                <a:solidFill>
                  <a:schemeClr val="bg2"/>
                </a:solidFill>
                <a:latin typeface="Arial"/>
                <a:cs typeface="Arial"/>
              </a:rPr>
              <a:t>4</a:t>
            </a:r>
            <a:r>
              <a:rPr lang="en-US" sz="3600" b="1" dirty="0">
                <a:solidFill>
                  <a:schemeClr val="bg2"/>
                </a:solidFill>
                <a:latin typeface="Arial"/>
                <a:cs typeface="Arial"/>
              </a:rPr>
              <a:t>, Peter Vanderklish </a:t>
            </a:r>
            <a:r>
              <a:rPr lang="en-US" sz="3600" b="1" baseline="30000" dirty="0">
                <a:solidFill>
                  <a:schemeClr val="bg2"/>
                </a:solidFill>
                <a:latin typeface="Arial"/>
                <a:cs typeface="Arial"/>
              </a:rPr>
              <a:t>4</a:t>
            </a:r>
            <a:r>
              <a:rPr lang="en-US" sz="3600" b="1" dirty="0">
                <a:solidFill>
                  <a:schemeClr val="bg2"/>
                </a:solidFill>
                <a:latin typeface="Arial"/>
                <a:cs typeface="Arial"/>
              </a:rPr>
              <a:t>,</a:t>
            </a:r>
            <a:r>
              <a:rPr lang="en-US" sz="3600" b="1" baseline="30000" dirty="0">
                <a:solidFill>
                  <a:schemeClr val="bg2"/>
                </a:solidFill>
                <a:latin typeface="Arial"/>
                <a:cs typeface="Arial"/>
              </a:rPr>
              <a:t> </a:t>
            </a:r>
            <a:r>
              <a:rPr lang="en-US" sz="3600" b="1" dirty="0">
                <a:solidFill>
                  <a:schemeClr val="bg2"/>
                </a:solidFill>
                <a:latin typeface="Arial"/>
                <a:cs typeface="Arial"/>
              </a:rPr>
              <a:t>Stella T Sarraf </a:t>
            </a:r>
            <a:r>
              <a:rPr lang="en-US" sz="3600" b="1" baseline="30000" dirty="0">
                <a:solidFill>
                  <a:schemeClr val="bg2"/>
                </a:solidFill>
                <a:latin typeface="Arial"/>
                <a:cs typeface="Arial"/>
              </a:rPr>
              <a:t>4</a:t>
            </a:r>
            <a:endParaRPr lang="en-US" sz="3600" b="1" dirty="0">
              <a:solidFill>
                <a:schemeClr val="bg2"/>
              </a:solidFill>
              <a:latin typeface="Arial"/>
              <a:cs typeface="Arial"/>
            </a:endParaRPr>
          </a:p>
          <a:p>
            <a:pPr algn="ctr"/>
            <a:r>
              <a:rPr lang="en-US" sz="3600" baseline="30000" dirty="0">
                <a:solidFill>
                  <a:schemeClr val="bg2"/>
                </a:solidFill>
                <a:latin typeface="Arial" panose="020B0604020202020204" pitchFamily="34" charset="0"/>
                <a:cs typeface="Arial" panose="020B0604020202020204" pitchFamily="34" charset="0"/>
              </a:rPr>
              <a:t>1</a:t>
            </a:r>
            <a:r>
              <a:rPr lang="en-US" sz="3600" dirty="0">
                <a:solidFill>
                  <a:schemeClr val="bg2"/>
                </a:solidFill>
                <a:latin typeface="Arial" panose="020B0604020202020204" pitchFamily="34" charset="0"/>
                <a:cs typeface="Arial" panose="020B0604020202020204" pitchFamily="34" charset="0"/>
              </a:rPr>
              <a:t> Macquarie University, Australia; </a:t>
            </a:r>
            <a:r>
              <a:rPr lang="en-US" sz="3600" baseline="30000" dirty="0">
                <a:solidFill>
                  <a:schemeClr val="bg2"/>
                </a:solidFill>
                <a:latin typeface="Arial" panose="020B0604020202020204" pitchFamily="34" charset="0"/>
                <a:cs typeface="Arial" panose="020B0604020202020204" pitchFamily="34" charset="0"/>
              </a:rPr>
              <a:t>2</a:t>
            </a:r>
            <a:r>
              <a:rPr lang="en-US" sz="3600" dirty="0">
                <a:solidFill>
                  <a:schemeClr val="bg2"/>
                </a:solidFill>
                <a:latin typeface="Arial" panose="020B0604020202020204" pitchFamily="34" charset="0"/>
                <a:cs typeface="Arial" panose="020B0604020202020204" pitchFamily="34" charset="0"/>
              </a:rPr>
              <a:t> University of Queensland, Australia; </a:t>
            </a:r>
            <a:r>
              <a:rPr lang="en-US" sz="3600" baseline="30000" dirty="0">
                <a:solidFill>
                  <a:schemeClr val="bg2"/>
                </a:solidFill>
                <a:latin typeface="Arial" panose="020B0604020202020204" pitchFamily="34" charset="0"/>
                <a:cs typeface="Arial" panose="020B0604020202020204" pitchFamily="34" charset="0"/>
              </a:rPr>
              <a:t>3</a:t>
            </a:r>
            <a:r>
              <a:rPr lang="en-US" sz="3600" dirty="0">
                <a:solidFill>
                  <a:schemeClr val="bg2"/>
                </a:solidFill>
                <a:latin typeface="Arial" panose="020B0604020202020204" pitchFamily="34" charset="0"/>
                <a:cs typeface="Arial" panose="020B0604020202020204" pitchFamily="34" charset="0"/>
              </a:rPr>
              <a:t> Flinders Medical Center, Australia; </a:t>
            </a:r>
            <a:r>
              <a:rPr lang="en-US" sz="3600" baseline="30000" dirty="0">
                <a:solidFill>
                  <a:schemeClr val="bg2"/>
                </a:solidFill>
                <a:latin typeface="Arial" panose="020B0604020202020204" pitchFamily="34" charset="0"/>
                <a:cs typeface="Arial" panose="020B0604020202020204" pitchFamily="34" charset="0"/>
              </a:rPr>
              <a:t>4</a:t>
            </a:r>
            <a:r>
              <a:rPr lang="en-US" sz="3600" dirty="0">
                <a:solidFill>
                  <a:schemeClr val="bg2"/>
                </a:solidFill>
                <a:latin typeface="Arial" panose="020B0604020202020204" pitchFamily="34" charset="0"/>
                <a:cs typeface="Arial" panose="020B0604020202020204" pitchFamily="34" charset="0"/>
              </a:rPr>
              <a:t> Spinogenix, USA</a:t>
            </a:r>
          </a:p>
        </p:txBody>
      </p:sp>
      <p:sp>
        <p:nvSpPr>
          <p:cNvPr id="3" name="Rectangle 2">
            <a:extLst>
              <a:ext uri="{FF2B5EF4-FFF2-40B4-BE49-F238E27FC236}">
                <a16:creationId xmlns:a16="http://schemas.microsoft.com/office/drawing/2014/main" id="{D0C8E85E-C0C9-CBD9-23CA-52255AD8B287}"/>
              </a:ext>
            </a:extLst>
          </p:cNvPr>
          <p:cNvSpPr/>
          <p:nvPr/>
        </p:nvSpPr>
        <p:spPr>
          <a:xfrm>
            <a:off x="96589" y="192366"/>
            <a:ext cx="41148000" cy="734786"/>
          </a:xfrm>
          <a:prstGeom prst="rect">
            <a:avLst/>
          </a:prstGeom>
          <a:solidFill>
            <a:schemeClr val="accent2">
              <a:lumMod val="50000"/>
            </a:schemeClr>
          </a:solidFill>
          <a:ln w="1270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249"/>
          </a:p>
        </p:txBody>
      </p:sp>
      <p:sp>
        <p:nvSpPr>
          <p:cNvPr id="4" name="Rectangle 3">
            <a:extLst>
              <a:ext uri="{FF2B5EF4-FFF2-40B4-BE49-F238E27FC236}">
                <a16:creationId xmlns:a16="http://schemas.microsoft.com/office/drawing/2014/main" id="{239E4F14-DAC3-ADA9-6553-88BDA00A7CFC}"/>
              </a:ext>
            </a:extLst>
          </p:cNvPr>
          <p:cNvSpPr/>
          <p:nvPr/>
        </p:nvSpPr>
        <p:spPr>
          <a:xfrm>
            <a:off x="172898" y="4933974"/>
            <a:ext cx="41148000" cy="146957"/>
          </a:xfrm>
          <a:prstGeom prst="rect">
            <a:avLst/>
          </a:prstGeom>
          <a:solidFill>
            <a:schemeClr val="accent2">
              <a:lumMod val="50000"/>
            </a:schemeClr>
          </a:solidFill>
          <a:ln w="1270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a:p>
        </p:txBody>
      </p:sp>
      <p:pic>
        <p:nvPicPr>
          <p:cNvPr id="5" name="Picture 4" descr="A logo with blue and white dots&#10;&#10;Description automatically generated">
            <a:extLst>
              <a:ext uri="{FF2B5EF4-FFF2-40B4-BE49-F238E27FC236}">
                <a16:creationId xmlns:a16="http://schemas.microsoft.com/office/drawing/2014/main" id="{3044B74D-CB18-D5DC-8959-7BC6D80CC1E2}"/>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758716" y="1113801"/>
            <a:ext cx="2060348" cy="1389242"/>
          </a:xfrm>
          <a:prstGeom prst="rect">
            <a:avLst/>
          </a:prstGeom>
        </p:spPr>
      </p:pic>
      <p:sp>
        <p:nvSpPr>
          <p:cNvPr id="9" name="Rectangle 8">
            <a:extLst>
              <a:ext uri="{FF2B5EF4-FFF2-40B4-BE49-F238E27FC236}">
                <a16:creationId xmlns:a16="http://schemas.microsoft.com/office/drawing/2014/main" id="{45B0989E-A76F-5616-DC29-A072F82AEFD4}"/>
              </a:ext>
            </a:extLst>
          </p:cNvPr>
          <p:cNvSpPr/>
          <p:nvPr/>
        </p:nvSpPr>
        <p:spPr>
          <a:xfrm>
            <a:off x="209697" y="6264852"/>
            <a:ext cx="7985335" cy="12336040"/>
          </a:xfrm>
          <a:prstGeom prst="rect">
            <a:avLst/>
          </a:prstGeom>
          <a:noFill/>
          <a:ln w="571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46" b="1">
              <a:solidFill>
                <a:schemeClr val="bg2"/>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96BE8F09-CE4B-6A4D-D615-08FE18E34741}"/>
              </a:ext>
            </a:extLst>
          </p:cNvPr>
          <p:cNvSpPr/>
          <p:nvPr/>
        </p:nvSpPr>
        <p:spPr>
          <a:xfrm>
            <a:off x="182642" y="5322964"/>
            <a:ext cx="8012390" cy="827676"/>
          </a:xfrm>
          <a:prstGeom prst="rect">
            <a:avLst/>
          </a:prstGeom>
          <a:solidFill>
            <a:srgbClr val="0070C0"/>
          </a:solidFill>
          <a:ln w="571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Background</a:t>
            </a:r>
          </a:p>
        </p:txBody>
      </p:sp>
      <p:sp>
        <p:nvSpPr>
          <p:cNvPr id="17" name="Rectangle 16">
            <a:extLst>
              <a:ext uri="{FF2B5EF4-FFF2-40B4-BE49-F238E27FC236}">
                <a16:creationId xmlns:a16="http://schemas.microsoft.com/office/drawing/2014/main" id="{270438FD-7753-9ED4-407B-35DCD4F30631}"/>
              </a:ext>
            </a:extLst>
          </p:cNvPr>
          <p:cNvSpPr/>
          <p:nvPr/>
        </p:nvSpPr>
        <p:spPr>
          <a:xfrm>
            <a:off x="8442747" y="5328361"/>
            <a:ext cx="10398245" cy="894976"/>
          </a:xfrm>
          <a:prstGeom prst="rect">
            <a:avLst/>
          </a:prstGeom>
          <a:solidFill>
            <a:srgbClr val="A8AC6F"/>
          </a:solid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Demographics</a:t>
            </a:r>
          </a:p>
        </p:txBody>
      </p:sp>
      <p:sp>
        <p:nvSpPr>
          <p:cNvPr id="25" name="Rectangle 24">
            <a:extLst>
              <a:ext uri="{FF2B5EF4-FFF2-40B4-BE49-F238E27FC236}">
                <a16:creationId xmlns:a16="http://schemas.microsoft.com/office/drawing/2014/main" id="{DDC180C3-F944-0EB4-97F2-21608951C53D}"/>
              </a:ext>
            </a:extLst>
          </p:cNvPr>
          <p:cNvSpPr/>
          <p:nvPr/>
        </p:nvSpPr>
        <p:spPr>
          <a:xfrm>
            <a:off x="8421328" y="16713875"/>
            <a:ext cx="16125056" cy="9131233"/>
          </a:xfrm>
          <a:prstGeom prst="rect">
            <a:avLst/>
          </a:prstGeom>
          <a:no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304">
              <a:solidFill>
                <a:schemeClr val="bg2"/>
              </a:solidFill>
              <a:latin typeface="Arial" panose="020B0604020202020204" pitchFamily="34" charset="0"/>
              <a:cs typeface="Arial" panose="020B0604020202020204" pitchFamily="34" charset="0"/>
            </a:endParaRPr>
          </a:p>
        </p:txBody>
      </p:sp>
      <p:sp>
        <p:nvSpPr>
          <p:cNvPr id="55" name="Rectangle 54">
            <a:extLst>
              <a:ext uri="{FF2B5EF4-FFF2-40B4-BE49-F238E27FC236}">
                <a16:creationId xmlns:a16="http://schemas.microsoft.com/office/drawing/2014/main" id="{2A516D44-1832-FBE0-DE69-8485FDA9F645}"/>
              </a:ext>
            </a:extLst>
          </p:cNvPr>
          <p:cNvSpPr/>
          <p:nvPr/>
        </p:nvSpPr>
        <p:spPr>
          <a:xfrm>
            <a:off x="148008" y="18774840"/>
            <a:ext cx="8041146" cy="818886"/>
          </a:xfrm>
          <a:prstGeom prst="rect">
            <a:avLst/>
          </a:prstGeom>
          <a:solidFill>
            <a:srgbClr val="0070C0"/>
          </a:solidFill>
          <a:ln w="571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Clinical Trial Design (ALS)</a:t>
            </a:r>
          </a:p>
        </p:txBody>
      </p:sp>
      <p:sp>
        <p:nvSpPr>
          <p:cNvPr id="1054" name="Rectangle 1053">
            <a:extLst>
              <a:ext uri="{FF2B5EF4-FFF2-40B4-BE49-F238E27FC236}">
                <a16:creationId xmlns:a16="http://schemas.microsoft.com/office/drawing/2014/main" id="{B066FD1A-685C-035F-DA3E-D02337F2D66B}"/>
              </a:ext>
            </a:extLst>
          </p:cNvPr>
          <p:cNvSpPr/>
          <p:nvPr/>
        </p:nvSpPr>
        <p:spPr>
          <a:xfrm>
            <a:off x="168265" y="37217132"/>
            <a:ext cx="8041144" cy="734785"/>
          </a:xfrm>
          <a:prstGeom prst="rect">
            <a:avLst/>
          </a:prstGeom>
          <a:solidFill>
            <a:schemeClr val="accent2">
              <a:lumMod val="25000"/>
            </a:schemeClr>
          </a:solidFill>
          <a:ln w="57150">
            <a:solidFill>
              <a:schemeClr val="accent2">
                <a:lumMod val="2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Conclusions</a:t>
            </a:r>
          </a:p>
        </p:txBody>
      </p:sp>
      <p:sp>
        <p:nvSpPr>
          <p:cNvPr id="49" name="Rectangle 48">
            <a:extLst>
              <a:ext uri="{FF2B5EF4-FFF2-40B4-BE49-F238E27FC236}">
                <a16:creationId xmlns:a16="http://schemas.microsoft.com/office/drawing/2014/main" id="{CA921B32-504F-FB29-053D-FC44DB88B9F6}"/>
              </a:ext>
            </a:extLst>
          </p:cNvPr>
          <p:cNvSpPr/>
          <p:nvPr/>
        </p:nvSpPr>
        <p:spPr>
          <a:xfrm>
            <a:off x="31678622" y="42939416"/>
            <a:ext cx="9202678" cy="1084164"/>
          </a:xfrm>
          <a:prstGeom prst="rect">
            <a:avLst/>
          </a:prstGeom>
          <a:solidFill>
            <a:srgbClr val="9DA28E"/>
          </a:solidFill>
          <a:ln w="57150">
            <a:solidFill>
              <a:srgbClr val="9DA28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Acknowledgements</a:t>
            </a:r>
          </a:p>
        </p:txBody>
      </p:sp>
      <p:sp>
        <p:nvSpPr>
          <p:cNvPr id="11" name="Rectangle 10">
            <a:extLst>
              <a:ext uri="{FF2B5EF4-FFF2-40B4-BE49-F238E27FC236}">
                <a16:creationId xmlns:a16="http://schemas.microsoft.com/office/drawing/2014/main" id="{287142F4-3118-0DE5-23D1-C68301575CAB}"/>
              </a:ext>
            </a:extLst>
          </p:cNvPr>
          <p:cNvSpPr/>
          <p:nvPr/>
        </p:nvSpPr>
        <p:spPr>
          <a:xfrm>
            <a:off x="8451850" y="6430927"/>
            <a:ext cx="10453163" cy="7982582"/>
          </a:xfrm>
          <a:prstGeom prst="rect">
            <a:avLst/>
          </a:prstGeom>
          <a:no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46">
              <a:solidFill>
                <a:schemeClr val="bg2"/>
              </a:solidFill>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245A9F64-3E59-3C02-FBBA-BF665E0C6AE4}"/>
              </a:ext>
            </a:extLst>
          </p:cNvPr>
          <p:cNvSpPr/>
          <p:nvPr/>
        </p:nvSpPr>
        <p:spPr>
          <a:xfrm>
            <a:off x="31645898" y="44388101"/>
            <a:ext cx="9202678" cy="1551496"/>
          </a:xfrm>
          <a:prstGeom prst="rect">
            <a:avLst/>
          </a:prstGeom>
          <a:noFill/>
          <a:ln w="57150">
            <a:solidFill>
              <a:srgbClr val="9DA28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304">
              <a:solidFill>
                <a:schemeClr val="bg2"/>
              </a:solidFill>
              <a:latin typeface="Arial" panose="020B0604020202020204" pitchFamily="34" charset="0"/>
              <a:cs typeface="Arial" panose="020B0604020202020204" pitchFamily="34" charset="0"/>
            </a:endParaRPr>
          </a:p>
        </p:txBody>
      </p:sp>
      <p:sp>
        <p:nvSpPr>
          <p:cNvPr id="1047" name="TextBox 1046">
            <a:extLst>
              <a:ext uri="{FF2B5EF4-FFF2-40B4-BE49-F238E27FC236}">
                <a16:creationId xmlns:a16="http://schemas.microsoft.com/office/drawing/2014/main" id="{04ED5B09-DEBB-DBD1-4FB5-349E0FB8AF52}"/>
              </a:ext>
            </a:extLst>
          </p:cNvPr>
          <p:cNvSpPr txBox="1"/>
          <p:nvPr/>
        </p:nvSpPr>
        <p:spPr>
          <a:xfrm>
            <a:off x="31844949" y="44513299"/>
            <a:ext cx="8894288" cy="1182191"/>
          </a:xfrm>
          <a:prstGeom prst="rect">
            <a:avLst/>
          </a:prstGeom>
          <a:noFill/>
        </p:spPr>
        <p:txBody>
          <a:bodyPr wrap="square" lIns="73479" tIns="36739" rIns="73479" bIns="36739" rtlCol="0" anchor="t">
            <a:spAutoFit/>
          </a:bodyPr>
          <a:lstStyle/>
          <a:p>
            <a:pPr algn="just"/>
            <a:r>
              <a:rPr lang="en-US" sz="2400" dirty="0">
                <a:latin typeface="Arial" panose="020B0604020202020204" pitchFamily="34" charset="0"/>
                <a:cs typeface="Arial" panose="020B0604020202020204" pitchFamily="34" charset="0"/>
              </a:rPr>
              <a:t>We give special thanks to all the ALS patients, caregivers and family for their participation, and the </a:t>
            </a:r>
            <a:r>
              <a:rPr lang="en-US" sz="2400" dirty="0">
                <a:latin typeface="Arial"/>
                <a:cs typeface="Arial"/>
              </a:rPr>
              <a:t>site staff and teams for all their efforts.</a:t>
            </a:r>
            <a:endParaRPr lang="en-US" sz="2400" dirty="0">
              <a:latin typeface="Arial" panose="020B0604020202020204" pitchFamily="34" charset="0"/>
              <a:cs typeface="Arial" panose="020B0604020202020204" pitchFamily="34" charset="0"/>
            </a:endParaRPr>
          </a:p>
        </p:txBody>
      </p:sp>
      <p:sp>
        <p:nvSpPr>
          <p:cNvPr id="926722567" name="Rectangle 926722566">
            <a:extLst>
              <a:ext uri="{FF2B5EF4-FFF2-40B4-BE49-F238E27FC236}">
                <a16:creationId xmlns:a16="http://schemas.microsoft.com/office/drawing/2014/main" id="{3FC0DC14-7EE4-0525-368A-FD2E9EFC52A9}"/>
              </a:ext>
            </a:extLst>
          </p:cNvPr>
          <p:cNvSpPr/>
          <p:nvPr/>
        </p:nvSpPr>
        <p:spPr>
          <a:xfrm>
            <a:off x="145846" y="19796621"/>
            <a:ext cx="8024296" cy="8121088"/>
          </a:xfrm>
          <a:prstGeom prst="rect">
            <a:avLst/>
          </a:prstGeom>
          <a:noFill/>
          <a:ln w="57150" cap="flat" cmpd="sng" algn="ctr">
            <a:solidFill>
              <a:srgbClr val="0070C0"/>
            </a:solidFill>
            <a:prstDash val="solid"/>
          </a:ln>
          <a:effectLst>
            <a:outerShdw blurRad="50800" dist="38100" dir="2700000" algn="tl" rotWithShape="0">
              <a:prstClr val="black">
                <a:alpha val="40000"/>
              </a:prstClr>
            </a:outerShdw>
          </a:effectLst>
        </p:spPr>
        <p:txBody>
          <a:bodyPr rtlCol="0" anchor="t"/>
          <a:lstStyle/>
          <a:p>
            <a:pPr>
              <a:defRPr/>
            </a:pPr>
            <a:endParaRPr lang="en-US" sz="1446" kern="0">
              <a:solidFill>
                <a:srgbClr val="343538"/>
              </a:solidFill>
              <a:latin typeface="Arial" panose="020B0604020202020204" pitchFamily="34" charset="0"/>
              <a:cs typeface="Arial" panose="020B0604020202020204" pitchFamily="34" charset="0"/>
            </a:endParaRPr>
          </a:p>
        </p:txBody>
      </p:sp>
      <p:pic>
        <p:nvPicPr>
          <p:cNvPr id="926722569" name="Picture 926722568">
            <a:extLst>
              <a:ext uri="{FF2B5EF4-FFF2-40B4-BE49-F238E27FC236}">
                <a16:creationId xmlns:a16="http://schemas.microsoft.com/office/drawing/2014/main" id="{9090077F-4D12-E4FC-301F-86593F911D3F}"/>
              </a:ext>
            </a:extLst>
          </p:cNvPr>
          <p:cNvPicPr>
            <a:picLocks noChangeAspect="1"/>
          </p:cNvPicPr>
          <p:nvPr/>
        </p:nvPicPr>
        <p:blipFill>
          <a:blip r:embed="rId12"/>
          <a:stretch>
            <a:fillRect/>
          </a:stretch>
        </p:blipFill>
        <p:spPr>
          <a:xfrm>
            <a:off x="475614" y="8310484"/>
            <a:ext cx="7453500" cy="645563"/>
          </a:xfrm>
          <a:prstGeom prst="rect">
            <a:avLst/>
          </a:prstGeom>
        </p:spPr>
      </p:pic>
      <p:sp>
        <p:nvSpPr>
          <p:cNvPr id="926722578" name="Rectangle 926722577">
            <a:extLst>
              <a:ext uri="{FF2B5EF4-FFF2-40B4-BE49-F238E27FC236}">
                <a16:creationId xmlns:a16="http://schemas.microsoft.com/office/drawing/2014/main" id="{9FC511F4-01F9-AC43-2471-E5A8F46C2B33}"/>
              </a:ext>
            </a:extLst>
          </p:cNvPr>
          <p:cNvSpPr/>
          <p:nvPr/>
        </p:nvSpPr>
        <p:spPr>
          <a:xfrm>
            <a:off x="128543" y="28959129"/>
            <a:ext cx="8041144" cy="7898547"/>
          </a:xfrm>
          <a:prstGeom prst="rect">
            <a:avLst/>
          </a:prstGeom>
          <a:noFill/>
          <a:ln w="57150" cap="flat" cmpd="sng" algn="ctr">
            <a:solidFill>
              <a:schemeClr val="bg1">
                <a:lumMod val="50000"/>
              </a:schemeClr>
            </a:solidFill>
            <a:prstDash val="solid"/>
          </a:ln>
          <a:effectLst>
            <a:outerShdw blurRad="50800" dist="38100" dir="2700000" algn="tl" rotWithShape="0">
              <a:prstClr val="black">
                <a:alpha val="40000"/>
              </a:prstClr>
            </a:outerShdw>
          </a:effectLst>
        </p:spPr>
        <p:txBody>
          <a:bodyPr rtlCol="0" anchor="t"/>
          <a:lstStyle/>
          <a:p>
            <a:pPr>
              <a:defRPr/>
            </a:pPr>
            <a:endParaRPr lang="en-US" sz="1446" kern="0">
              <a:solidFill>
                <a:srgbClr val="343538"/>
              </a:solidFill>
              <a:latin typeface="Arial" panose="020B0604020202020204" pitchFamily="34" charset="0"/>
              <a:cs typeface="Arial" panose="020B0604020202020204" pitchFamily="34" charset="0"/>
            </a:endParaRPr>
          </a:p>
        </p:txBody>
      </p:sp>
      <p:sp>
        <p:nvSpPr>
          <p:cNvPr id="926722579" name="Rectangle 22">
            <a:extLst>
              <a:ext uri="{FF2B5EF4-FFF2-40B4-BE49-F238E27FC236}">
                <a16:creationId xmlns:a16="http://schemas.microsoft.com/office/drawing/2014/main" id="{2EF05627-5877-10EE-1FDE-AED101F1CFEA}"/>
              </a:ext>
            </a:extLst>
          </p:cNvPr>
          <p:cNvSpPr>
            <a:spLocks noChangeArrowheads="1"/>
          </p:cNvSpPr>
          <p:nvPr/>
        </p:nvSpPr>
        <p:spPr bwMode="auto">
          <a:xfrm>
            <a:off x="341644" y="29427026"/>
            <a:ext cx="7494329" cy="3413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479" tIns="36739" rIns="73479" bIns="36739" numCol="1" anchor="ctr" anchorCtr="0" compatLnSpc="1">
            <a:prstTxWarp prst="textNoShape">
              <a:avLst/>
            </a:prstTxWarp>
            <a:spAutoFit/>
          </a:bodyPr>
          <a:lstStyle/>
          <a:p>
            <a:pPr algn="just" defTabSz="734812" eaLnBrk="0" fontAlgn="base" hangingPunct="0">
              <a:spcBef>
                <a:spcPct val="0"/>
              </a:spcBef>
              <a:spcAft>
                <a:spcPts val="600"/>
              </a:spcAft>
            </a:pPr>
            <a:r>
              <a:rPr lang="en-US" altLang="en-US" sz="2400" b="1" dirty="0">
                <a:solidFill>
                  <a:srgbClr val="000000"/>
                </a:solidFill>
                <a:latin typeface="Arial"/>
                <a:ea typeface="Aptos" panose="020B0004020202020204" pitchFamily="34" charset="0"/>
                <a:cs typeface="Arial"/>
              </a:rPr>
              <a:t>SPG302 demonstrated a favorable safety and tolerability profile in doses up to 600 mg daily</a:t>
            </a:r>
          </a:p>
          <a:p>
            <a:pPr algn="just" defTabSz="734812" eaLnBrk="0" fontAlgn="base" hangingPunct="0">
              <a:spcBef>
                <a:spcPct val="0"/>
              </a:spcBef>
              <a:spcAft>
                <a:spcPts val="600"/>
              </a:spcAft>
            </a:pPr>
            <a:endParaRPr lang="en-US" altLang="en-US" sz="2400" b="1" dirty="0">
              <a:solidFill>
                <a:srgbClr val="000000"/>
              </a:solidFill>
              <a:latin typeface="Arial"/>
              <a:ea typeface="Aptos" panose="020B0004020202020204" pitchFamily="34" charset="0"/>
              <a:cs typeface="Arial"/>
            </a:endParaRPr>
          </a:p>
          <a:p>
            <a:pPr marL="275554" indent="-275554" algn="just" defTabSz="734812" eaLnBrk="0" fontAlgn="base" hangingPunct="0">
              <a:spcBef>
                <a:spcPct val="0"/>
              </a:spcBef>
              <a:spcAft>
                <a:spcPts val="600"/>
              </a:spcAft>
              <a:buClr>
                <a:srgbClr val="0070C0"/>
              </a:buClr>
              <a:buFont typeface="Courier New" panose="02070309020205020404" pitchFamily="49" charset="0"/>
              <a:buChar char="o"/>
            </a:pPr>
            <a:r>
              <a:rPr lang="en-US" altLang="en-US" sz="2400" dirty="0">
                <a:solidFill>
                  <a:srgbClr val="000000"/>
                </a:solidFill>
                <a:latin typeface="Arial" panose="020B0604020202020204" pitchFamily="34" charset="0"/>
                <a:ea typeface="Aptos" panose="020B0004020202020204" pitchFamily="34" charset="0"/>
                <a:cs typeface="Arial" panose="020B0604020202020204" pitchFamily="34" charset="0"/>
              </a:rPr>
              <a:t>No SAEs; 8 TRAEs (6 Grade 1, 2 Grade 2) </a:t>
            </a:r>
          </a:p>
          <a:p>
            <a:pPr marL="275554" indent="-275554" algn="just" defTabSz="734812" eaLnBrk="0" fontAlgn="base" hangingPunct="0">
              <a:spcBef>
                <a:spcPct val="0"/>
              </a:spcBef>
              <a:spcAft>
                <a:spcPts val="600"/>
              </a:spcAft>
              <a:buClr>
                <a:srgbClr val="0070C0"/>
              </a:buClr>
              <a:buFont typeface="Courier New" panose="02070309020205020404" pitchFamily="49" charset="0"/>
              <a:buChar char="o"/>
            </a:pPr>
            <a:r>
              <a:rPr lang="en-US" altLang="en-US" sz="2400" dirty="0">
                <a:solidFill>
                  <a:srgbClr val="000000"/>
                </a:solidFill>
                <a:latin typeface="Arial" panose="020B0604020202020204" pitchFamily="34" charset="0"/>
                <a:ea typeface="Aptos" panose="020B0004020202020204" pitchFamily="34" charset="0"/>
                <a:cs typeface="Arial" panose="020B0604020202020204" pitchFamily="34" charset="0"/>
              </a:rPr>
              <a:t>Dose proportional exposure, negligible food effect</a:t>
            </a:r>
          </a:p>
          <a:p>
            <a:pPr marL="275554" indent="-275554" algn="just" defTabSz="734812" eaLnBrk="0" fontAlgn="base" hangingPunct="0">
              <a:spcBef>
                <a:spcPct val="0"/>
              </a:spcBef>
              <a:spcAft>
                <a:spcPts val="600"/>
              </a:spcAft>
              <a:buClr>
                <a:srgbClr val="0070C0"/>
              </a:buClr>
              <a:buFont typeface="Courier New" panose="02070309020205020404" pitchFamily="49" charset="0"/>
              <a:buChar char="o"/>
            </a:pPr>
            <a:r>
              <a:rPr lang="en-US" altLang="en-US" sz="2400" dirty="0">
                <a:solidFill>
                  <a:srgbClr val="000000"/>
                </a:solidFill>
                <a:latin typeface="Arial" panose="020B0604020202020204" pitchFamily="34" charset="0"/>
                <a:ea typeface="Aptos" panose="020B0004020202020204" pitchFamily="34" charset="0"/>
                <a:cs typeface="Arial" panose="020B0604020202020204" pitchFamily="34" charset="0"/>
              </a:rPr>
              <a:t>T1/2 1-2hrs, no accumulation across days</a:t>
            </a:r>
          </a:p>
          <a:p>
            <a:pPr marL="275554" indent="-275554" algn="just" defTabSz="734812" eaLnBrk="0" fontAlgn="base" hangingPunct="0">
              <a:spcBef>
                <a:spcPct val="0"/>
              </a:spcBef>
              <a:spcAft>
                <a:spcPts val="600"/>
              </a:spcAft>
              <a:buClr>
                <a:srgbClr val="0070C0"/>
              </a:buClr>
              <a:buFont typeface="Courier New" panose="02070309020205020404" pitchFamily="49" charset="0"/>
              <a:buChar char="o"/>
            </a:pPr>
            <a:r>
              <a:rPr lang="en-US" altLang="en-US" sz="2400" dirty="0">
                <a:solidFill>
                  <a:srgbClr val="000000"/>
                </a:solidFill>
                <a:latin typeface="Arial" panose="020B0604020202020204" pitchFamily="34" charset="0"/>
                <a:ea typeface="Aptos" panose="020B0004020202020204" pitchFamily="34" charset="0"/>
                <a:cs typeface="Arial" panose="020B0604020202020204" pitchFamily="34" charset="0"/>
              </a:rPr>
              <a:t>Doses well below NOAEL achieved exposures in anticipated efficacy range</a:t>
            </a:r>
          </a:p>
        </p:txBody>
      </p:sp>
      <p:grpSp>
        <p:nvGrpSpPr>
          <p:cNvPr id="1071" name="Group 1070">
            <a:extLst>
              <a:ext uri="{FF2B5EF4-FFF2-40B4-BE49-F238E27FC236}">
                <a16:creationId xmlns:a16="http://schemas.microsoft.com/office/drawing/2014/main" id="{DCDAB882-DBD0-320B-6F1E-F307338D247E}"/>
              </a:ext>
            </a:extLst>
          </p:cNvPr>
          <p:cNvGrpSpPr/>
          <p:nvPr/>
        </p:nvGrpSpPr>
        <p:grpSpPr>
          <a:xfrm>
            <a:off x="465733" y="33647720"/>
            <a:ext cx="7463381" cy="2374964"/>
            <a:chOff x="587757" y="26073422"/>
            <a:chExt cx="9023909" cy="1856731"/>
          </a:xfrm>
        </p:grpSpPr>
        <p:grpSp>
          <p:nvGrpSpPr>
            <p:cNvPr id="926722581" name="Group 926722580">
              <a:extLst>
                <a:ext uri="{FF2B5EF4-FFF2-40B4-BE49-F238E27FC236}">
                  <a16:creationId xmlns:a16="http://schemas.microsoft.com/office/drawing/2014/main" id="{E5747EE5-07F0-0A72-32EF-A26DB5D3C545}"/>
                </a:ext>
              </a:extLst>
            </p:cNvPr>
            <p:cNvGrpSpPr/>
            <p:nvPr/>
          </p:nvGrpSpPr>
          <p:grpSpPr>
            <a:xfrm>
              <a:off x="587757" y="26073422"/>
              <a:ext cx="2095888" cy="1848150"/>
              <a:chOff x="645872" y="3268343"/>
              <a:chExt cx="2095888" cy="1848150"/>
            </a:xfrm>
          </p:grpSpPr>
          <p:pic>
            <p:nvPicPr>
              <p:cNvPr id="926722604" name="Picture 926722603">
                <a:extLst>
                  <a:ext uri="{FF2B5EF4-FFF2-40B4-BE49-F238E27FC236}">
                    <a16:creationId xmlns:a16="http://schemas.microsoft.com/office/drawing/2014/main" id="{41CED7C0-0F0F-159F-1AE9-B1D438AE09C4}"/>
                  </a:ext>
                </a:extLst>
              </p:cNvPr>
              <p:cNvPicPr>
                <a:picLocks noChangeAspect="1"/>
              </p:cNvPicPr>
              <p:nvPr/>
            </p:nvPicPr>
            <p:blipFill>
              <a:blip r:embed="rId13"/>
              <a:srcRect l="2606" t="13034"/>
              <a:stretch>
                <a:fillRect/>
              </a:stretch>
            </p:blipFill>
            <p:spPr>
              <a:xfrm>
                <a:off x="645872" y="3268343"/>
                <a:ext cx="2095888" cy="1848150"/>
              </a:xfrm>
              <a:prstGeom prst="rect">
                <a:avLst/>
              </a:prstGeom>
            </p:spPr>
          </p:pic>
          <p:sp>
            <p:nvSpPr>
              <p:cNvPr id="926722605" name="TextBox 926722604">
                <a:extLst>
                  <a:ext uri="{FF2B5EF4-FFF2-40B4-BE49-F238E27FC236}">
                    <a16:creationId xmlns:a16="http://schemas.microsoft.com/office/drawing/2014/main" id="{510AB40B-CC98-BF5E-2FD9-9E7090C149DE}"/>
                  </a:ext>
                </a:extLst>
              </p:cNvPr>
              <p:cNvSpPr txBox="1"/>
              <p:nvPr/>
            </p:nvSpPr>
            <p:spPr>
              <a:xfrm>
                <a:off x="1244154" y="3268343"/>
                <a:ext cx="1211747" cy="260042"/>
              </a:xfrm>
              <a:prstGeom prst="rect">
                <a:avLst/>
              </a:prstGeom>
              <a:noFill/>
            </p:spPr>
            <p:txBody>
              <a:bodyPr wrap="none" rtlCol="0">
                <a:spAutoFit/>
              </a:bodyPr>
              <a:lstStyle/>
              <a:p>
                <a:pPr defTabSz="367406">
                  <a:defRPr/>
                </a:pPr>
                <a:r>
                  <a:rPr lang="en-US" sz="1125" b="1">
                    <a:solidFill>
                      <a:srgbClr val="343538"/>
                    </a:solidFill>
                    <a:latin typeface="Arial" panose="020B0604020202020204" pitchFamily="34" charset="0"/>
                    <a:cs typeface="Arial" panose="020B0604020202020204" pitchFamily="34" charset="0"/>
                  </a:rPr>
                  <a:t>SAD – AUC </a:t>
                </a:r>
              </a:p>
            </p:txBody>
          </p:sp>
        </p:grpSp>
        <p:grpSp>
          <p:nvGrpSpPr>
            <p:cNvPr id="926722582" name="Group 926722581">
              <a:extLst>
                <a:ext uri="{FF2B5EF4-FFF2-40B4-BE49-F238E27FC236}">
                  <a16:creationId xmlns:a16="http://schemas.microsoft.com/office/drawing/2014/main" id="{9E078E09-A697-91A8-D26F-518F60571575}"/>
                </a:ext>
              </a:extLst>
            </p:cNvPr>
            <p:cNvGrpSpPr/>
            <p:nvPr/>
          </p:nvGrpSpPr>
          <p:grpSpPr>
            <a:xfrm>
              <a:off x="2706505" y="26073529"/>
              <a:ext cx="1928806" cy="1848150"/>
              <a:chOff x="2764619" y="3268450"/>
              <a:chExt cx="1928806" cy="1848150"/>
            </a:xfrm>
          </p:grpSpPr>
          <p:pic>
            <p:nvPicPr>
              <p:cNvPr id="926722601" name="Picture 926722600">
                <a:extLst>
                  <a:ext uri="{FF2B5EF4-FFF2-40B4-BE49-F238E27FC236}">
                    <a16:creationId xmlns:a16="http://schemas.microsoft.com/office/drawing/2014/main" id="{504F06B7-08BE-82CE-933D-33FF1B35509D}"/>
                  </a:ext>
                </a:extLst>
              </p:cNvPr>
              <p:cNvPicPr>
                <a:picLocks noChangeAspect="1"/>
              </p:cNvPicPr>
              <p:nvPr/>
            </p:nvPicPr>
            <p:blipFill>
              <a:blip r:embed="rId14"/>
              <a:srcRect l="2699" t="13034" r="8205"/>
              <a:stretch>
                <a:fillRect/>
              </a:stretch>
            </p:blipFill>
            <p:spPr>
              <a:xfrm>
                <a:off x="2764619" y="3268450"/>
                <a:ext cx="1922107" cy="1848150"/>
              </a:xfrm>
              <a:prstGeom prst="rect">
                <a:avLst/>
              </a:prstGeom>
            </p:spPr>
          </p:pic>
          <p:sp>
            <p:nvSpPr>
              <p:cNvPr id="926722602" name="TextBox 926722601">
                <a:extLst>
                  <a:ext uri="{FF2B5EF4-FFF2-40B4-BE49-F238E27FC236}">
                    <a16:creationId xmlns:a16="http://schemas.microsoft.com/office/drawing/2014/main" id="{A355416F-130F-C0FC-E241-6F5A9DDD13FF}"/>
                  </a:ext>
                </a:extLst>
              </p:cNvPr>
              <p:cNvSpPr txBox="1"/>
              <p:nvPr/>
            </p:nvSpPr>
            <p:spPr>
              <a:xfrm>
                <a:off x="3384767" y="3268450"/>
                <a:ext cx="1308658" cy="260042"/>
              </a:xfrm>
              <a:prstGeom prst="rect">
                <a:avLst/>
              </a:prstGeom>
              <a:noFill/>
            </p:spPr>
            <p:txBody>
              <a:bodyPr wrap="none" rtlCol="0">
                <a:spAutoFit/>
              </a:bodyPr>
              <a:lstStyle/>
              <a:p>
                <a:pPr defTabSz="367406">
                  <a:defRPr/>
                </a:pPr>
                <a:r>
                  <a:rPr lang="en-US" sz="1125" b="1">
                    <a:solidFill>
                      <a:srgbClr val="343538"/>
                    </a:solidFill>
                    <a:latin typeface="Arial" panose="020B0604020202020204" pitchFamily="34" charset="0"/>
                    <a:cs typeface="Arial" panose="020B0604020202020204" pitchFamily="34" charset="0"/>
                  </a:rPr>
                  <a:t>SAD – </a:t>
                </a:r>
                <a:r>
                  <a:rPr lang="en-US" sz="1125" b="1" err="1">
                    <a:solidFill>
                      <a:srgbClr val="343538"/>
                    </a:solidFill>
                    <a:latin typeface="Arial" panose="020B0604020202020204" pitchFamily="34" charset="0"/>
                    <a:cs typeface="Arial" panose="020B0604020202020204" pitchFamily="34" charset="0"/>
                  </a:rPr>
                  <a:t>Cmax</a:t>
                </a:r>
                <a:r>
                  <a:rPr lang="en-US" sz="1125" b="1">
                    <a:solidFill>
                      <a:srgbClr val="343538"/>
                    </a:solidFill>
                    <a:latin typeface="Arial" panose="020B0604020202020204" pitchFamily="34" charset="0"/>
                    <a:cs typeface="Arial" panose="020B0604020202020204" pitchFamily="34" charset="0"/>
                  </a:rPr>
                  <a:t> </a:t>
                </a:r>
              </a:p>
            </p:txBody>
          </p:sp>
        </p:grpSp>
        <p:grpSp>
          <p:nvGrpSpPr>
            <p:cNvPr id="926722583" name="Group 926722582">
              <a:extLst>
                <a:ext uri="{FF2B5EF4-FFF2-40B4-BE49-F238E27FC236}">
                  <a16:creationId xmlns:a16="http://schemas.microsoft.com/office/drawing/2014/main" id="{E08AE119-F131-5000-479B-8862B4746FBC}"/>
                </a:ext>
              </a:extLst>
            </p:cNvPr>
            <p:cNvGrpSpPr/>
            <p:nvPr/>
          </p:nvGrpSpPr>
          <p:grpSpPr>
            <a:xfrm>
              <a:off x="7119926" y="26082003"/>
              <a:ext cx="2491740" cy="1848150"/>
              <a:chOff x="7178041" y="3276924"/>
              <a:chExt cx="2491740" cy="1848150"/>
            </a:xfrm>
          </p:grpSpPr>
          <p:pic>
            <p:nvPicPr>
              <p:cNvPr id="926722599" name="Picture 926722598">
                <a:extLst>
                  <a:ext uri="{FF2B5EF4-FFF2-40B4-BE49-F238E27FC236}">
                    <a16:creationId xmlns:a16="http://schemas.microsoft.com/office/drawing/2014/main" id="{67577D1E-FAAA-0E1C-AD04-F02C67675B7C}"/>
                  </a:ext>
                </a:extLst>
              </p:cNvPr>
              <p:cNvPicPr>
                <a:picLocks noChangeAspect="1"/>
              </p:cNvPicPr>
              <p:nvPr/>
            </p:nvPicPr>
            <p:blipFill rotWithShape="1">
              <a:blip r:embed="rId15"/>
              <a:srcRect l="2615" t="14419" r="26324"/>
              <a:stretch>
                <a:fillRect/>
              </a:stretch>
            </p:blipFill>
            <p:spPr>
              <a:xfrm>
                <a:off x="7178041" y="3276924"/>
                <a:ext cx="2491740" cy="1848150"/>
              </a:xfrm>
              <a:prstGeom prst="rect">
                <a:avLst/>
              </a:prstGeom>
            </p:spPr>
          </p:pic>
          <p:sp>
            <p:nvSpPr>
              <p:cNvPr id="926722600" name="TextBox 926722599">
                <a:extLst>
                  <a:ext uri="{FF2B5EF4-FFF2-40B4-BE49-F238E27FC236}">
                    <a16:creationId xmlns:a16="http://schemas.microsoft.com/office/drawing/2014/main" id="{6430BAB6-ECBC-88FE-CF7B-908C859A5E29}"/>
                  </a:ext>
                </a:extLst>
              </p:cNvPr>
              <p:cNvSpPr txBox="1"/>
              <p:nvPr/>
            </p:nvSpPr>
            <p:spPr>
              <a:xfrm>
                <a:off x="8052955" y="3276924"/>
                <a:ext cx="1337730" cy="260042"/>
              </a:xfrm>
              <a:prstGeom prst="rect">
                <a:avLst/>
              </a:prstGeom>
              <a:noFill/>
            </p:spPr>
            <p:txBody>
              <a:bodyPr wrap="none" rtlCol="0">
                <a:spAutoFit/>
              </a:bodyPr>
              <a:lstStyle/>
              <a:p>
                <a:pPr defTabSz="367406">
                  <a:defRPr/>
                </a:pPr>
                <a:r>
                  <a:rPr lang="en-US" sz="1125" b="1" dirty="0">
                    <a:solidFill>
                      <a:srgbClr val="343538"/>
                    </a:solidFill>
                    <a:latin typeface="Arial" panose="020B0604020202020204" pitchFamily="34" charset="0"/>
                    <a:cs typeface="Arial" panose="020B0604020202020204" pitchFamily="34" charset="0"/>
                  </a:rPr>
                  <a:t>MAD – Cmax </a:t>
                </a:r>
              </a:p>
            </p:txBody>
          </p:sp>
        </p:grpSp>
        <p:grpSp>
          <p:nvGrpSpPr>
            <p:cNvPr id="926722584" name="Group 926722583">
              <a:extLst>
                <a:ext uri="{FF2B5EF4-FFF2-40B4-BE49-F238E27FC236}">
                  <a16:creationId xmlns:a16="http://schemas.microsoft.com/office/drawing/2014/main" id="{AA0DB49D-E078-6F2E-A60F-E25ECDC7B777}"/>
                </a:ext>
              </a:extLst>
            </p:cNvPr>
            <p:cNvGrpSpPr/>
            <p:nvPr/>
          </p:nvGrpSpPr>
          <p:grpSpPr>
            <a:xfrm>
              <a:off x="4781551" y="26078031"/>
              <a:ext cx="2429814" cy="1848150"/>
              <a:chOff x="4839666" y="3272952"/>
              <a:chExt cx="2429814" cy="1848150"/>
            </a:xfrm>
          </p:grpSpPr>
          <p:pic>
            <p:nvPicPr>
              <p:cNvPr id="926722597" name="Picture 926722596">
                <a:extLst>
                  <a:ext uri="{FF2B5EF4-FFF2-40B4-BE49-F238E27FC236}">
                    <a16:creationId xmlns:a16="http://schemas.microsoft.com/office/drawing/2014/main" id="{909131C2-6F39-4101-368F-5CECB8CE97FA}"/>
                  </a:ext>
                </a:extLst>
              </p:cNvPr>
              <p:cNvPicPr>
                <a:picLocks noChangeAspect="1"/>
              </p:cNvPicPr>
              <p:nvPr/>
            </p:nvPicPr>
            <p:blipFill rotWithShape="1">
              <a:blip r:embed="rId16"/>
              <a:srcRect l="2900" t="12705" r="26419"/>
              <a:stretch>
                <a:fillRect/>
              </a:stretch>
            </p:blipFill>
            <p:spPr>
              <a:xfrm>
                <a:off x="4839666" y="3272952"/>
                <a:ext cx="2429814" cy="1848150"/>
              </a:xfrm>
              <a:prstGeom prst="rect">
                <a:avLst/>
              </a:prstGeom>
            </p:spPr>
          </p:pic>
          <p:sp>
            <p:nvSpPr>
              <p:cNvPr id="926722598" name="TextBox 926722597">
                <a:extLst>
                  <a:ext uri="{FF2B5EF4-FFF2-40B4-BE49-F238E27FC236}">
                    <a16:creationId xmlns:a16="http://schemas.microsoft.com/office/drawing/2014/main" id="{4C4505B8-2B60-38BC-3BDC-20CEB5A779AE}"/>
                  </a:ext>
                </a:extLst>
              </p:cNvPr>
              <p:cNvSpPr txBox="1"/>
              <p:nvPr/>
            </p:nvSpPr>
            <p:spPr>
              <a:xfrm>
                <a:off x="5688195" y="3272952"/>
                <a:ext cx="1192366" cy="260042"/>
              </a:xfrm>
              <a:prstGeom prst="rect">
                <a:avLst/>
              </a:prstGeom>
              <a:noFill/>
            </p:spPr>
            <p:txBody>
              <a:bodyPr wrap="none" rtlCol="0">
                <a:spAutoFit/>
              </a:bodyPr>
              <a:lstStyle/>
              <a:p>
                <a:pPr defTabSz="367406">
                  <a:defRPr/>
                </a:pPr>
                <a:r>
                  <a:rPr lang="en-US" sz="1125" b="1">
                    <a:solidFill>
                      <a:srgbClr val="343538"/>
                    </a:solidFill>
                    <a:latin typeface="Arial" panose="020B0604020202020204" pitchFamily="34" charset="0"/>
                    <a:cs typeface="Arial" panose="020B0604020202020204" pitchFamily="34" charset="0"/>
                  </a:rPr>
                  <a:t>MAD – AUC</a:t>
                </a:r>
              </a:p>
            </p:txBody>
          </p:sp>
        </p:grpSp>
      </p:grpSp>
      <p:grpSp>
        <p:nvGrpSpPr>
          <p:cNvPr id="926722585" name="Group 926722584">
            <a:extLst>
              <a:ext uri="{FF2B5EF4-FFF2-40B4-BE49-F238E27FC236}">
                <a16:creationId xmlns:a16="http://schemas.microsoft.com/office/drawing/2014/main" id="{711CDA92-E420-0B44-C4CB-55CB68351342}"/>
              </a:ext>
            </a:extLst>
          </p:cNvPr>
          <p:cNvGrpSpPr/>
          <p:nvPr/>
        </p:nvGrpSpPr>
        <p:grpSpPr>
          <a:xfrm>
            <a:off x="2420316" y="35522510"/>
            <a:ext cx="3736537" cy="265457"/>
            <a:chOff x="5022130" y="2500704"/>
            <a:chExt cx="4649912" cy="330346"/>
          </a:xfrm>
        </p:grpSpPr>
        <p:sp>
          <p:nvSpPr>
            <p:cNvPr id="926722586" name="Oval 926722585">
              <a:extLst>
                <a:ext uri="{FF2B5EF4-FFF2-40B4-BE49-F238E27FC236}">
                  <a16:creationId xmlns:a16="http://schemas.microsoft.com/office/drawing/2014/main" id="{7087084A-B720-27B1-D38F-9F4E099387CA}"/>
                </a:ext>
              </a:extLst>
            </p:cNvPr>
            <p:cNvSpPr/>
            <p:nvPr/>
          </p:nvSpPr>
          <p:spPr>
            <a:xfrm>
              <a:off x="5022130" y="2624261"/>
              <a:ext cx="91440" cy="91440"/>
            </a:xfrm>
            <a:prstGeom prst="ellipse">
              <a:avLst/>
            </a:prstGeom>
            <a:solidFill>
              <a:srgbClr val="0000FF"/>
            </a:solidFill>
            <a:ln w="25400" cap="flat" cmpd="sng" algn="ctr">
              <a:noFill/>
              <a:prstDash val="solid"/>
            </a:ln>
            <a:effectLst/>
          </p:spPr>
          <p:txBody>
            <a:bodyPr rtlCol="0" anchor="ctr"/>
            <a:lstStyle/>
            <a:p>
              <a:pPr algn="ctr" defTabSz="734812">
                <a:defRPr/>
              </a:pPr>
              <a:endParaRPr lang="en-US" sz="1125" kern="0">
                <a:solidFill>
                  <a:prstClr val="white"/>
                </a:solidFill>
                <a:latin typeface="Arial" panose="020B0604020202020204" pitchFamily="34" charset="0"/>
                <a:cs typeface="Arial" panose="020B0604020202020204" pitchFamily="34" charset="0"/>
              </a:endParaRPr>
            </a:p>
          </p:txBody>
        </p:sp>
        <p:sp>
          <p:nvSpPr>
            <p:cNvPr id="926722587" name="TextBox 926722586">
              <a:extLst>
                <a:ext uri="{FF2B5EF4-FFF2-40B4-BE49-F238E27FC236}">
                  <a16:creationId xmlns:a16="http://schemas.microsoft.com/office/drawing/2014/main" id="{EC8FDCDF-3C2F-BF5A-8CDD-8C0FC2ABBC9D}"/>
                </a:ext>
              </a:extLst>
            </p:cNvPr>
            <p:cNvSpPr txBox="1"/>
            <p:nvPr/>
          </p:nvSpPr>
          <p:spPr>
            <a:xfrm>
              <a:off x="5129723" y="2500704"/>
              <a:ext cx="698596" cy="330346"/>
            </a:xfrm>
            <a:prstGeom prst="rect">
              <a:avLst/>
            </a:prstGeom>
            <a:noFill/>
          </p:spPr>
          <p:txBody>
            <a:bodyPr wrap="none" rtlCol="0">
              <a:spAutoFit/>
            </a:bodyPr>
            <a:lstStyle/>
            <a:p>
              <a:pPr defTabSz="734812">
                <a:defRPr/>
              </a:pPr>
              <a:r>
                <a:rPr lang="en-US" sz="1125" b="1" kern="0">
                  <a:solidFill>
                    <a:prstClr val="black"/>
                  </a:solidFill>
                  <a:latin typeface="Arial" panose="020B0604020202020204" pitchFamily="34" charset="0"/>
                  <a:cs typeface="Arial" panose="020B0604020202020204" pitchFamily="34" charset="0"/>
                </a:rPr>
                <a:t>25mg</a:t>
              </a:r>
            </a:p>
          </p:txBody>
        </p:sp>
        <p:sp>
          <p:nvSpPr>
            <p:cNvPr id="926722588" name="Oval 926722587">
              <a:extLst>
                <a:ext uri="{FF2B5EF4-FFF2-40B4-BE49-F238E27FC236}">
                  <a16:creationId xmlns:a16="http://schemas.microsoft.com/office/drawing/2014/main" id="{3A401E31-EDE6-B79D-1133-E63D63BC69DB}"/>
                </a:ext>
              </a:extLst>
            </p:cNvPr>
            <p:cNvSpPr/>
            <p:nvPr/>
          </p:nvSpPr>
          <p:spPr>
            <a:xfrm>
              <a:off x="5919252" y="2624261"/>
              <a:ext cx="91440" cy="91440"/>
            </a:xfrm>
            <a:prstGeom prst="ellipse">
              <a:avLst/>
            </a:prstGeom>
            <a:solidFill>
              <a:srgbClr val="92D050"/>
            </a:solidFill>
            <a:ln w="25400" cap="flat" cmpd="sng" algn="ctr">
              <a:noFill/>
              <a:prstDash val="solid"/>
            </a:ln>
            <a:effectLst/>
          </p:spPr>
          <p:txBody>
            <a:bodyPr rtlCol="0" anchor="ctr"/>
            <a:lstStyle/>
            <a:p>
              <a:pPr algn="ctr" defTabSz="734812">
                <a:defRPr/>
              </a:pPr>
              <a:endParaRPr lang="en-US" sz="1125" kern="0">
                <a:solidFill>
                  <a:prstClr val="white"/>
                </a:solidFill>
                <a:latin typeface="Arial" panose="020B0604020202020204" pitchFamily="34" charset="0"/>
                <a:cs typeface="Arial" panose="020B0604020202020204" pitchFamily="34" charset="0"/>
              </a:endParaRPr>
            </a:p>
          </p:txBody>
        </p:sp>
        <p:sp>
          <p:nvSpPr>
            <p:cNvPr id="926722589" name="TextBox 926722588">
              <a:extLst>
                <a:ext uri="{FF2B5EF4-FFF2-40B4-BE49-F238E27FC236}">
                  <a16:creationId xmlns:a16="http://schemas.microsoft.com/office/drawing/2014/main" id="{D8301371-DF38-8F00-D103-805CB0B50629}"/>
                </a:ext>
              </a:extLst>
            </p:cNvPr>
            <p:cNvSpPr txBox="1"/>
            <p:nvPr/>
          </p:nvSpPr>
          <p:spPr>
            <a:xfrm>
              <a:off x="6026845" y="2500704"/>
              <a:ext cx="698596" cy="330346"/>
            </a:xfrm>
            <a:prstGeom prst="rect">
              <a:avLst/>
            </a:prstGeom>
            <a:noFill/>
          </p:spPr>
          <p:txBody>
            <a:bodyPr wrap="none" rtlCol="0">
              <a:spAutoFit/>
            </a:bodyPr>
            <a:lstStyle/>
            <a:p>
              <a:pPr defTabSz="734812">
                <a:defRPr/>
              </a:pPr>
              <a:r>
                <a:rPr lang="en-US" sz="1125" b="1" kern="0">
                  <a:solidFill>
                    <a:prstClr val="black"/>
                  </a:solidFill>
                  <a:latin typeface="Arial" panose="020B0604020202020204" pitchFamily="34" charset="0"/>
                  <a:cs typeface="Arial" panose="020B0604020202020204" pitchFamily="34" charset="0"/>
                </a:rPr>
                <a:t>75mg</a:t>
              </a:r>
            </a:p>
          </p:txBody>
        </p:sp>
        <p:sp>
          <p:nvSpPr>
            <p:cNvPr id="926722590" name="Oval 926722589">
              <a:extLst>
                <a:ext uri="{FF2B5EF4-FFF2-40B4-BE49-F238E27FC236}">
                  <a16:creationId xmlns:a16="http://schemas.microsoft.com/office/drawing/2014/main" id="{247B26E7-AEE1-EE40-8ADA-55FC3FAAC587}"/>
                </a:ext>
              </a:extLst>
            </p:cNvPr>
            <p:cNvSpPr/>
            <p:nvPr/>
          </p:nvSpPr>
          <p:spPr>
            <a:xfrm>
              <a:off x="6809962" y="2624261"/>
              <a:ext cx="91440" cy="91440"/>
            </a:xfrm>
            <a:prstGeom prst="ellipse">
              <a:avLst/>
            </a:prstGeom>
            <a:solidFill>
              <a:srgbClr val="F9AB0F"/>
            </a:solidFill>
            <a:ln w="25400" cap="flat" cmpd="sng" algn="ctr">
              <a:noFill/>
              <a:prstDash val="solid"/>
            </a:ln>
            <a:effectLst/>
          </p:spPr>
          <p:txBody>
            <a:bodyPr rtlCol="0" anchor="ctr"/>
            <a:lstStyle/>
            <a:p>
              <a:pPr algn="ctr" defTabSz="734812">
                <a:defRPr/>
              </a:pPr>
              <a:endParaRPr lang="en-US" sz="1125" kern="0">
                <a:solidFill>
                  <a:prstClr val="white"/>
                </a:solidFill>
                <a:latin typeface="Arial" panose="020B0604020202020204" pitchFamily="34" charset="0"/>
                <a:cs typeface="Arial" panose="020B0604020202020204" pitchFamily="34" charset="0"/>
              </a:endParaRPr>
            </a:p>
          </p:txBody>
        </p:sp>
        <p:sp>
          <p:nvSpPr>
            <p:cNvPr id="926722591" name="TextBox 926722590">
              <a:extLst>
                <a:ext uri="{FF2B5EF4-FFF2-40B4-BE49-F238E27FC236}">
                  <a16:creationId xmlns:a16="http://schemas.microsoft.com/office/drawing/2014/main" id="{7904ED1C-8973-F592-28B3-5DE8BF3F5CEF}"/>
                </a:ext>
              </a:extLst>
            </p:cNvPr>
            <p:cNvSpPr txBox="1"/>
            <p:nvPr/>
          </p:nvSpPr>
          <p:spPr>
            <a:xfrm>
              <a:off x="6917556" y="2500704"/>
              <a:ext cx="798338" cy="330346"/>
            </a:xfrm>
            <a:prstGeom prst="rect">
              <a:avLst/>
            </a:prstGeom>
            <a:noFill/>
          </p:spPr>
          <p:txBody>
            <a:bodyPr wrap="none" rtlCol="0">
              <a:spAutoFit/>
            </a:bodyPr>
            <a:lstStyle/>
            <a:p>
              <a:pPr defTabSz="734812">
                <a:defRPr/>
              </a:pPr>
              <a:r>
                <a:rPr lang="en-US" sz="1125" b="1" kern="0">
                  <a:solidFill>
                    <a:prstClr val="black"/>
                  </a:solidFill>
                  <a:latin typeface="Arial" panose="020B0604020202020204" pitchFamily="34" charset="0"/>
                  <a:cs typeface="Arial" panose="020B0604020202020204" pitchFamily="34" charset="0"/>
                </a:rPr>
                <a:t>150mg</a:t>
              </a:r>
            </a:p>
          </p:txBody>
        </p:sp>
        <p:sp>
          <p:nvSpPr>
            <p:cNvPr id="926722592" name="Oval 926722591">
              <a:extLst>
                <a:ext uri="{FF2B5EF4-FFF2-40B4-BE49-F238E27FC236}">
                  <a16:creationId xmlns:a16="http://schemas.microsoft.com/office/drawing/2014/main" id="{62CB6F32-722E-B10A-A8DF-5566C4A6F457}"/>
                </a:ext>
              </a:extLst>
            </p:cNvPr>
            <p:cNvSpPr/>
            <p:nvPr/>
          </p:nvSpPr>
          <p:spPr>
            <a:xfrm>
              <a:off x="7779219" y="2624261"/>
              <a:ext cx="91440" cy="91440"/>
            </a:xfrm>
            <a:prstGeom prst="ellipse">
              <a:avLst/>
            </a:prstGeom>
            <a:solidFill>
              <a:srgbClr val="D60000"/>
            </a:solidFill>
            <a:ln w="25400" cap="flat" cmpd="sng" algn="ctr">
              <a:noFill/>
              <a:prstDash val="solid"/>
            </a:ln>
            <a:effectLst/>
          </p:spPr>
          <p:txBody>
            <a:bodyPr rtlCol="0" anchor="ctr"/>
            <a:lstStyle/>
            <a:p>
              <a:pPr algn="ctr" defTabSz="734812">
                <a:defRPr/>
              </a:pPr>
              <a:endParaRPr lang="en-US" sz="1125" kern="0">
                <a:solidFill>
                  <a:srgbClr val="E2F0D9">
                    <a:lumMod val="60000"/>
                    <a:lumOff val="40000"/>
                  </a:srgbClr>
                </a:solidFill>
                <a:latin typeface="Arial" panose="020B0604020202020204" pitchFamily="34" charset="0"/>
                <a:cs typeface="Arial" panose="020B0604020202020204" pitchFamily="34" charset="0"/>
              </a:endParaRPr>
            </a:p>
          </p:txBody>
        </p:sp>
        <p:sp>
          <p:nvSpPr>
            <p:cNvPr id="926722593" name="TextBox 926722592">
              <a:extLst>
                <a:ext uri="{FF2B5EF4-FFF2-40B4-BE49-F238E27FC236}">
                  <a16:creationId xmlns:a16="http://schemas.microsoft.com/office/drawing/2014/main" id="{1DAE52A3-F51C-C1BC-2602-98CF2E9FDC1F}"/>
                </a:ext>
              </a:extLst>
            </p:cNvPr>
            <p:cNvSpPr txBox="1"/>
            <p:nvPr/>
          </p:nvSpPr>
          <p:spPr>
            <a:xfrm>
              <a:off x="7886812" y="2500704"/>
              <a:ext cx="798338" cy="330346"/>
            </a:xfrm>
            <a:prstGeom prst="rect">
              <a:avLst/>
            </a:prstGeom>
            <a:noFill/>
          </p:spPr>
          <p:txBody>
            <a:bodyPr wrap="none" rtlCol="0">
              <a:spAutoFit/>
            </a:bodyPr>
            <a:lstStyle/>
            <a:p>
              <a:pPr defTabSz="734812">
                <a:defRPr/>
              </a:pPr>
              <a:r>
                <a:rPr lang="en-US" sz="1125" b="1" kern="0">
                  <a:solidFill>
                    <a:prstClr val="black"/>
                  </a:solidFill>
                  <a:latin typeface="Arial" panose="020B0604020202020204" pitchFamily="34" charset="0"/>
                  <a:cs typeface="Arial" panose="020B0604020202020204" pitchFamily="34" charset="0"/>
                </a:rPr>
                <a:t>300mg</a:t>
              </a:r>
            </a:p>
          </p:txBody>
        </p:sp>
        <p:sp>
          <p:nvSpPr>
            <p:cNvPr id="926722595" name="Oval 926722594">
              <a:extLst>
                <a:ext uri="{FF2B5EF4-FFF2-40B4-BE49-F238E27FC236}">
                  <a16:creationId xmlns:a16="http://schemas.microsoft.com/office/drawing/2014/main" id="{E5CBB2E3-0A7F-9BC8-1B82-C00B2CD6DCFF}"/>
                </a:ext>
              </a:extLst>
            </p:cNvPr>
            <p:cNvSpPr/>
            <p:nvPr/>
          </p:nvSpPr>
          <p:spPr>
            <a:xfrm>
              <a:off x="8766111" y="2624261"/>
              <a:ext cx="91440" cy="91440"/>
            </a:xfrm>
            <a:prstGeom prst="ellipse">
              <a:avLst/>
            </a:prstGeom>
            <a:solidFill>
              <a:srgbClr val="7030A0"/>
            </a:solidFill>
            <a:ln w="25400" cap="flat" cmpd="sng" algn="ctr">
              <a:noFill/>
              <a:prstDash val="solid"/>
            </a:ln>
            <a:effectLst/>
          </p:spPr>
          <p:txBody>
            <a:bodyPr rtlCol="0" anchor="ctr"/>
            <a:lstStyle/>
            <a:p>
              <a:pPr algn="ctr" defTabSz="734812">
                <a:defRPr/>
              </a:pPr>
              <a:endParaRPr lang="en-US" sz="1125" kern="0">
                <a:solidFill>
                  <a:srgbClr val="E2F0D9">
                    <a:lumMod val="60000"/>
                    <a:lumOff val="40000"/>
                  </a:srgbClr>
                </a:solidFill>
                <a:latin typeface="Arial" panose="020B0604020202020204" pitchFamily="34" charset="0"/>
                <a:cs typeface="Arial" panose="020B0604020202020204" pitchFamily="34" charset="0"/>
              </a:endParaRPr>
            </a:p>
          </p:txBody>
        </p:sp>
        <p:sp>
          <p:nvSpPr>
            <p:cNvPr id="926722596" name="TextBox 926722595">
              <a:extLst>
                <a:ext uri="{FF2B5EF4-FFF2-40B4-BE49-F238E27FC236}">
                  <a16:creationId xmlns:a16="http://schemas.microsoft.com/office/drawing/2014/main" id="{6C472BA5-1435-C012-EBA1-9B234FD97C31}"/>
                </a:ext>
              </a:extLst>
            </p:cNvPr>
            <p:cNvSpPr txBox="1"/>
            <p:nvPr/>
          </p:nvSpPr>
          <p:spPr>
            <a:xfrm>
              <a:off x="8873704" y="2500704"/>
              <a:ext cx="798338" cy="330346"/>
            </a:xfrm>
            <a:prstGeom prst="rect">
              <a:avLst/>
            </a:prstGeom>
            <a:noFill/>
          </p:spPr>
          <p:txBody>
            <a:bodyPr wrap="none" rtlCol="0">
              <a:spAutoFit/>
            </a:bodyPr>
            <a:lstStyle/>
            <a:p>
              <a:pPr defTabSz="734812">
                <a:defRPr/>
              </a:pPr>
              <a:r>
                <a:rPr lang="en-US" sz="1125" b="1" kern="0">
                  <a:solidFill>
                    <a:prstClr val="black"/>
                  </a:solidFill>
                  <a:latin typeface="Arial" panose="020B0604020202020204" pitchFamily="34" charset="0"/>
                  <a:cs typeface="Arial" panose="020B0604020202020204" pitchFamily="34" charset="0"/>
                </a:rPr>
                <a:t>600mg</a:t>
              </a:r>
            </a:p>
          </p:txBody>
        </p:sp>
      </p:grpSp>
      <p:sp>
        <p:nvSpPr>
          <p:cNvPr id="926722614" name="Rectangle 926722613">
            <a:extLst>
              <a:ext uri="{FF2B5EF4-FFF2-40B4-BE49-F238E27FC236}">
                <a16:creationId xmlns:a16="http://schemas.microsoft.com/office/drawing/2014/main" id="{7534D4CB-54F4-7BC4-5299-A6047774E0DD}"/>
              </a:ext>
            </a:extLst>
          </p:cNvPr>
          <p:cNvSpPr/>
          <p:nvPr/>
        </p:nvSpPr>
        <p:spPr>
          <a:xfrm>
            <a:off x="113047" y="38062851"/>
            <a:ext cx="8041144" cy="7898547"/>
          </a:xfrm>
          <a:prstGeom prst="rect">
            <a:avLst/>
          </a:prstGeom>
          <a:noFill/>
          <a:ln w="57150">
            <a:solidFill>
              <a:schemeClr val="accent2">
                <a:lumMod val="2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304">
              <a:solidFill>
                <a:schemeClr val="bg2"/>
              </a:solidFill>
              <a:latin typeface="Arial" panose="020B060402020202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CCC99396-6192-856A-756C-9DD4D29FB49C}"/>
              </a:ext>
            </a:extLst>
          </p:cNvPr>
          <p:cNvPicPr>
            <a:picLocks noChangeAspect="1"/>
          </p:cNvPicPr>
          <p:nvPr/>
        </p:nvPicPr>
        <p:blipFill>
          <a:blip r:embed="rId17"/>
          <a:srcRect l="20355" r="20774" b="722"/>
          <a:stretch>
            <a:fillRect/>
          </a:stretch>
        </p:blipFill>
        <p:spPr>
          <a:xfrm>
            <a:off x="1018356" y="2650276"/>
            <a:ext cx="1534325" cy="1455441"/>
          </a:xfrm>
          <a:prstGeom prst="rect">
            <a:avLst/>
          </a:prstGeom>
        </p:spPr>
      </p:pic>
      <p:pic>
        <p:nvPicPr>
          <p:cNvPr id="31" name="Picture 30">
            <a:extLst>
              <a:ext uri="{FF2B5EF4-FFF2-40B4-BE49-F238E27FC236}">
                <a16:creationId xmlns:a16="http://schemas.microsoft.com/office/drawing/2014/main" id="{50B4CD76-EF1C-82B5-275A-8D9E39C41698}"/>
              </a:ext>
            </a:extLst>
          </p:cNvPr>
          <p:cNvPicPr>
            <a:picLocks noChangeAspect="1"/>
          </p:cNvPicPr>
          <p:nvPr/>
        </p:nvPicPr>
        <p:blipFill>
          <a:blip r:embed="rId18"/>
          <a:stretch>
            <a:fillRect/>
          </a:stretch>
        </p:blipFill>
        <p:spPr>
          <a:xfrm>
            <a:off x="38453201" y="2124401"/>
            <a:ext cx="2178841" cy="2178841"/>
          </a:xfrm>
          <a:prstGeom prst="rect">
            <a:avLst/>
          </a:prstGeom>
        </p:spPr>
      </p:pic>
      <p:pic>
        <p:nvPicPr>
          <p:cNvPr id="33" name="Picture 32">
            <a:extLst>
              <a:ext uri="{FF2B5EF4-FFF2-40B4-BE49-F238E27FC236}">
                <a16:creationId xmlns:a16="http://schemas.microsoft.com/office/drawing/2014/main" id="{3C15D5ED-C4EE-C62A-D2C5-0BF717497E9D}"/>
              </a:ext>
            </a:extLst>
          </p:cNvPr>
          <p:cNvPicPr>
            <a:picLocks noChangeAspect="1"/>
          </p:cNvPicPr>
          <p:nvPr/>
        </p:nvPicPr>
        <p:blipFill>
          <a:blip r:embed="rId19"/>
          <a:srcRect l="58686" t="13877" r="6476" b="50399"/>
          <a:stretch>
            <a:fillRect/>
          </a:stretch>
        </p:blipFill>
        <p:spPr>
          <a:xfrm>
            <a:off x="37944281" y="971818"/>
            <a:ext cx="3196681" cy="1380535"/>
          </a:xfrm>
          <a:prstGeom prst="rect">
            <a:avLst/>
          </a:prstGeom>
        </p:spPr>
      </p:pic>
      <p:sp>
        <p:nvSpPr>
          <p:cNvPr id="14" name="TextBox 13">
            <a:extLst>
              <a:ext uri="{FF2B5EF4-FFF2-40B4-BE49-F238E27FC236}">
                <a16:creationId xmlns:a16="http://schemas.microsoft.com/office/drawing/2014/main" id="{B90F8446-8CD0-C80F-D2CD-3913582533ED}"/>
              </a:ext>
            </a:extLst>
          </p:cNvPr>
          <p:cNvSpPr txBox="1"/>
          <p:nvPr/>
        </p:nvSpPr>
        <p:spPr>
          <a:xfrm>
            <a:off x="209917" y="6291598"/>
            <a:ext cx="7916664" cy="1920855"/>
          </a:xfrm>
          <a:prstGeom prst="rect">
            <a:avLst/>
          </a:prstGeom>
          <a:noFill/>
        </p:spPr>
        <p:txBody>
          <a:bodyPr wrap="square" lIns="73479" tIns="36739" rIns="73479" bIns="36739" anchor="t">
            <a:spAutoFit/>
          </a:bodyPr>
          <a:lstStyle/>
          <a:p>
            <a:pPr algn="just"/>
            <a:r>
              <a:rPr lang="en-US" sz="2400" dirty="0">
                <a:latin typeface="Arial"/>
                <a:cs typeface="Arial"/>
              </a:rPr>
              <a:t>SPG302 </a:t>
            </a:r>
          </a:p>
          <a:p>
            <a:pPr marL="367406" algn="just">
              <a:buFont typeface="Arial" panose="020B0604020202020204" pitchFamily="34" charset="0"/>
              <a:buChar char="•"/>
            </a:pPr>
            <a:r>
              <a:rPr lang="en-US" sz="2400" dirty="0">
                <a:latin typeface="Arial" panose="020B0604020202020204" pitchFamily="34" charset="0"/>
                <a:cs typeface="Arial" panose="020B0604020202020204" pitchFamily="34" charset="0"/>
              </a:rPr>
              <a:t>Novel, first-in-class</a:t>
            </a:r>
          </a:p>
          <a:p>
            <a:pPr marL="367406" algn="just">
              <a:buFont typeface="Arial" panose="020B0604020202020204" pitchFamily="34" charset="0"/>
              <a:buChar char="•"/>
            </a:pPr>
            <a:r>
              <a:rPr lang="en-US" sz="2400" dirty="0">
                <a:latin typeface="Arial" panose="020B0604020202020204" pitchFamily="34" charset="0"/>
                <a:cs typeface="Arial" panose="020B0604020202020204" pitchFamily="34" charset="0"/>
              </a:rPr>
              <a:t>Rapid-acting </a:t>
            </a:r>
          </a:p>
          <a:p>
            <a:pPr marL="367406" algn="just">
              <a:buFont typeface="Arial" panose="020B0604020202020204" pitchFamily="34" charset="0"/>
              <a:buChar char="•"/>
            </a:pPr>
            <a:r>
              <a:rPr lang="en-US" sz="2400" dirty="0">
                <a:latin typeface="Arial" panose="020B0604020202020204" pitchFamily="34" charset="0"/>
                <a:cs typeface="Arial" panose="020B0604020202020204" pitchFamily="34" charset="0"/>
              </a:rPr>
              <a:t>Small molecule administered as an oral tablet</a:t>
            </a:r>
          </a:p>
          <a:p>
            <a:pPr marL="367406" algn="just">
              <a:buFont typeface="Arial" panose="020B0604020202020204" pitchFamily="34" charset="0"/>
              <a:buChar char="•"/>
            </a:pPr>
            <a:r>
              <a:rPr lang="en-US" sz="2400" dirty="0">
                <a:latin typeface="Arial" panose="020B0604020202020204" pitchFamily="34" charset="0"/>
                <a:cs typeface="Arial" panose="020B0604020202020204" pitchFamily="34" charset="0"/>
              </a:rPr>
              <a:t>Regenerates dendritic spine density in vitro &amp; in vivo.</a:t>
            </a:r>
          </a:p>
        </p:txBody>
      </p:sp>
      <p:sp>
        <p:nvSpPr>
          <p:cNvPr id="19" name="Rectangle 18">
            <a:extLst>
              <a:ext uri="{FF2B5EF4-FFF2-40B4-BE49-F238E27FC236}">
                <a16:creationId xmlns:a16="http://schemas.microsoft.com/office/drawing/2014/main" id="{ACC3EAF0-8030-899B-7EC0-0781D7E34A18}"/>
              </a:ext>
            </a:extLst>
          </p:cNvPr>
          <p:cNvSpPr/>
          <p:nvPr/>
        </p:nvSpPr>
        <p:spPr>
          <a:xfrm>
            <a:off x="139354" y="28069718"/>
            <a:ext cx="8037280" cy="734785"/>
          </a:xfrm>
          <a:prstGeom prst="rect">
            <a:avLst/>
          </a:prstGeom>
          <a:solidFill>
            <a:schemeClr val="bg1">
              <a:lumMod val="50000"/>
            </a:schemeClr>
          </a:solidFill>
          <a:ln w="571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400" b="1" dirty="0">
                <a:solidFill>
                  <a:schemeClr val="bg1"/>
                </a:solidFill>
                <a:latin typeface="Arial" panose="020B0604020202020204" pitchFamily="34" charset="0"/>
                <a:cs typeface="Arial" panose="020B0604020202020204" pitchFamily="34" charset="0"/>
              </a:rPr>
              <a:t>Phase 1 Healthy Volunteer Summary</a:t>
            </a:r>
          </a:p>
        </p:txBody>
      </p:sp>
      <p:sp>
        <p:nvSpPr>
          <p:cNvPr id="40" name="Rectangle 39">
            <a:extLst>
              <a:ext uri="{FF2B5EF4-FFF2-40B4-BE49-F238E27FC236}">
                <a16:creationId xmlns:a16="http://schemas.microsoft.com/office/drawing/2014/main" id="{ABB7BF27-6C55-B057-EA95-92120F3AF495}"/>
              </a:ext>
            </a:extLst>
          </p:cNvPr>
          <p:cNvSpPr/>
          <p:nvPr/>
        </p:nvSpPr>
        <p:spPr>
          <a:xfrm>
            <a:off x="8442747" y="14731415"/>
            <a:ext cx="32467898" cy="689624"/>
          </a:xfrm>
          <a:prstGeom prst="rect">
            <a:avLst/>
          </a:prstGeom>
          <a:solidFill>
            <a:schemeClr val="accent2">
              <a:lumMod val="50000"/>
            </a:schemeClr>
          </a:solid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SPG302 Normalizes Signature ALS Changes in Resting State EEG</a:t>
            </a:r>
          </a:p>
        </p:txBody>
      </p:sp>
      <p:sp>
        <p:nvSpPr>
          <p:cNvPr id="41" name="Rectangle 40">
            <a:extLst>
              <a:ext uri="{FF2B5EF4-FFF2-40B4-BE49-F238E27FC236}">
                <a16:creationId xmlns:a16="http://schemas.microsoft.com/office/drawing/2014/main" id="{09004A34-39E1-13C7-876A-7CC1D6F14BA8}"/>
              </a:ext>
            </a:extLst>
          </p:cNvPr>
          <p:cNvSpPr/>
          <p:nvPr/>
        </p:nvSpPr>
        <p:spPr>
          <a:xfrm>
            <a:off x="31737248" y="28624794"/>
            <a:ext cx="9203888" cy="12606482"/>
          </a:xfrm>
          <a:prstGeom prst="rect">
            <a:avLst/>
          </a:prstGeom>
          <a:no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304">
              <a:solidFill>
                <a:schemeClr val="bg2"/>
              </a:solidFill>
              <a:latin typeface="Arial" panose="020B060402020202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94EA6799-409C-B588-8441-E11CF4D37E23}"/>
              </a:ext>
            </a:extLst>
          </p:cNvPr>
          <p:cNvSpPr/>
          <p:nvPr/>
        </p:nvSpPr>
        <p:spPr>
          <a:xfrm>
            <a:off x="31645898" y="26347206"/>
            <a:ext cx="9246962" cy="689624"/>
          </a:xfrm>
          <a:prstGeom prst="rect">
            <a:avLst/>
          </a:prstGeom>
          <a:solidFill>
            <a:schemeClr val="accent2">
              <a:lumMod val="50000"/>
            </a:schemeClr>
          </a:solid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EEG Changes Predict ALSFRS-R Benefit</a:t>
            </a:r>
          </a:p>
        </p:txBody>
      </p:sp>
      <p:sp>
        <p:nvSpPr>
          <p:cNvPr id="926722573" name="TextBox 926722572">
            <a:extLst>
              <a:ext uri="{FF2B5EF4-FFF2-40B4-BE49-F238E27FC236}">
                <a16:creationId xmlns:a16="http://schemas.microsoft.com/office/drawing/2014/main" id="{2CF10ACD-0354-061A-1B38-BAC28354BE5F}"/>
              </a:ext>
            </a:extLst>
          </p:cNvPr>
          <p:cNvSpPr txBox="1"/>
          <p:nvPr/>
        </p:nvSpPr>
        <p:spPr>
          <a:xfrm>
            <a:off x="10129108" y="13209615"/>
            <a:ext cx="7098643" cy="314830"/>
          </a:xfrm>
          <a:prstGeom prst="rect">
            <a:avLst/>
          </a:prstGeom>
          <a:noFill/>
        </p:spPr>
        <p:txBody>
          <a:bodyPr wrap="square">
            <a:spAutoFit/>
          </a:bodyPr>
          <a:lstStyle/>
          <a:p>
            <a:pPr marL="229629" indent="-229629" algn="just">
              <a:buClr>
                <a:srgbClr val="A8AC6F"/>
              </a:buClr>
              <a:buFont typeface="Courier New" panose="02070309020205020404" pitchFamily="49" charset="0"/>
              <a:buChar char="o"/>
            </a:pPr>
            <a:r>
              <a:rPr lang="en-US" sz="1446" dirty="0">
                <a:latin typeface="Arial" panose="020B0604020202020204" pitchFamily="34" charset="0"/>
                <a:cs typeface="Arial" panose="020B0604020202020204" pitchFamily="34" charset="0"/>
              </a:rPr>
              <a:t>ITT population modified after 1 participant in cohort of 24 was misdiagnosed</a:t>
            </a:r>
          </a:p>
        </p:txBody>
      </p:sp>
      <p:sp>
        <p:nvSpPr>
          <p:cNvPr id="16" name="TextBox 15">
            <a:extLst>
              <a:ext uri="{FF2B5EF4-FFF2-40B4-BE49-F238E27FC236}">
                <a16:creationId xmlns:a16="http://schemas.microsoft.com/office/drawing/2014/main" id="{FCA0FF18-A975-E22A-8F52-5D77953B3E42}"/>
              </a:ext>
            </a:extLst>
          </p:cNvPr>
          <p:cNvSpPr txBox="1"/>
          <p:nvPr/>
        </p:nvSpPr>
        <p:spPr>
          <a:xfrm>
            <a:off x="8451850" y="16947611"/>
            <a:ext cx="15811097" cy="830997"/>
          </a:xfrm>
          <a:prstGeom prst="rect">
            <a:avLst/>
          </a:prstGeom>
          <a:noFill/>
        </p:spPr>
        <p:txBody>
          <a:bodyPr wrap="square">
            <a:spAutoFit/>
          </a:bodyPr>
          <a:lstStyle/>
          <a:p>
            <a:pPr marL="229629" indent="-229629">
              <a:buClr>
                <a:schemeClr val="accent2">
                  <a:lumMod val="50000"/>
                </a:schemeClr>
              </a:buClr>
              <a:buFont typeface="Courier New" panose="02070309020205020404" pitchFamily="49" charset="0"/>
              <a:buChar char="o"/>
            </a:pPr>
            <a:r>
              <a:rPr lang="en-US" sz="2400" dirty="0">
                <a:latin typeface="Arial" panose="020B0604020202020204" pitchFamily="34" charset="0"/>
                <a:cs typeface="Arial" panose="020B0604020202020204" pitchFamily="34" charset="0"/>
              </a:rPr>
              <a:t>Resting state (eyes open) EEG recordings were obtained in ALS participants at baseline and week 4, and differences between spectral power were measured </a:t>
            </a:r>
          </a:p>
        </p:txBody>
      </p:sp>
      <p:sp>
        <p:nvSpPr>
          <p:cNvPr id="18" name="Rectangle 17">
            <a:extLst>
              <a:ext uri="{FF2B5EF4-FFF2-40B4-BE49-F238E27FC236}">
                <a16:creationId xmlns:a16="http://schemas.microsoft.com/office/drawing/2014/main" id="{426AF4DF-0D8C-1596-2C51-147B4A884917}"/>
              </a:ext>
            </a:extLst>
          </p:cNvPr>
          <p:cNvSpPr/>
          <p:nvPr/>
        </p:nvSpPr>
        <p:spPr>
          <a:xfrm>
            <a:off x="8424962" y="15611110"/>
            <a:ext cx="16118369" cy="913141"/>
          </a:xfrm>
          <a:prstGeom prst="rect">
            <a:avLst/>
          </a:prstGeom>
          <a:solidFill>
            <a:schemeClr val="accent2">
              <a:lumMod val="50000"/>
            </a:schemeClr>
          </a:solidFill>
          <a:ln w="57150">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Rapid Rescue Effects During Double-Blind Placebo Controlled Period</a:t>
            </a:r>
          </a:p>
        </p:txBody>
      </p:sp>
      <p:sp>
        <p:nvSpPr>
          <p:cNvPr id="26" name="Rectangle 25">
            <a:extLst>
              <a:ext uri="{FF2B5EF4-FFF2-40B4-BE49-F238E27FC236}">
                <a16:creationId xmlns:a16="http://schemas.microsoft.com/office/drawing/2014/main" id="{D61D2C56-1A21-17E1-A161-A1CF6D6C2D4E}"/>
              </a:ext>
            </a:extLst>
          </p:cNvPr>
          <p:cNvSpPr/>
          <p:nvPr/>
        </p:nvSpPr>
        <p:spPr>
          <a:xfrm>
            <a:off x="24772680" y="16724767"/>
            <a:ext cx="16150670" cy="9120341"/>
          </a:xfrm>
          <a:prstGeom prst="rect">
            <a:avLst/>
          </a:prstGeom>
          <a:noFill/>
          <a:ln w="57150" cap="flat" cmpd="sng" algn="ctr">
            <a:solidFill>
              <a:schemeClr val="accent2">
                <a:lumMod val="50000"/>
              </a:schemeClr>
            </a:solidFill>
            <a:prstDash val="solid"/>
          </a:ln>
          <a:effectLst>
            <a:outerShdw blurRad="50800" dist="38100" dir="2700000" algn="tl" rotWithShape="0">
              <a:prstClr val="black">
                <a:alpha val="40000"/>
              </a:prstClr>
            </a:outerShdw>
          </a:effectLst>
        </p:spPr>
        <p:txBody>
          <a:bodyPr rtlCol="0" anchor="t"/>
          <a:lstStyle/>
          <a:p>
            <a:pPr>
              <a:defRPr/>
            </a:pPr>
            <a:endParaRPr lang="en-US" sz="2400" kern="0">
              <a:solidFill>
                <a:srgbClr val="343538"/>
              </a:solidFill>
              <a:latin typeface="Arial" panose="020B0604020202020204" pitchFamily="34" charset="0"/>
              <a:cs typeface="Arial" panose="020B0604020202020204" pitchFamily="34" charset="0"/>
            </a:endParaRPr>
          </a:p>
        </p:txBody>
      </p:sp>
      <p:pic>
        <p:nvPicPr>
          <p:cNvPr id="46" name="Picture 45">
            <a:extLst>
              <a:ext uri="{FF2B5EF4-FFF2-40B4-BE49-F238E27FC236}">
                <a16:creationId xmlns:a16="http://schemas.microsoft.com/office/drawing/2014/main" id="{2C1594E9-1765-5462-3D43-28198849410E}"/>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13105" t="15188" r="12817"/>
          <a:stretch>
            <a:fillRect/>
          </a:stretch>
        </p:blipFill>
        <p:spPr bwMode="auto">
          <a:xfrm>
            <a:off x="31965954" y="31311131"/>
            <a:ext cx="8473540" cy="5093908"/>
          </a:xfrm>
          <a:prstGeom prst="rect">
            <a:avLst/>
          </a:prstGeom>
          <a:ln>
            <a:noFill/>
          </a:ln>
          <a:extLst>
            <a:ext uri="{53640926-AAD7-44D8-BBD7-CCE9431645EC}">
              <a14:shadowObscured xmlns:a14="http://schemas.microsoft.com/office/drawing/2010/main"/>
            </a:ext>
          </a:extLst>
        </p:spPr>
      </p:pic>
      <p:sp>
        <p:nvSpPr>
          <p:cNvPr id="52" name="TextBox 51">
            <a:extLst>
              <a:ext uri="{FF2B5EF4-FFF2-40B4-BE49-F238E27FC236}">
                <a16:creationId xmlns:a16="http://schemas.microsoft.com/office/drawing/2014/main" id="{89ACB1E3-8FFC-1DAC-FAC7-8A2EF3A7C7AF}"/>
              </a:ext>
            </a:extLst>
          </p:cNvPr>
          <p:cNvSpPr txBox="1"/>
          <p:nvPr/>
        </p:nvSpPr>
        <p:spPr>
          <a:xfrm>
            <a:off x="25034910" y="16878339"/>
            <a:ext cx="15478612" cy="461665"/>
          </a:xfrm>
          <a:prstGeom prst="rect">
            <a:avLst/>
          </a:prstGeom>
          <a:noFill/>
        </p:spPr>
        <p:txBody>
          <a:bodyPr wrap="square">
            <a:spAutoFit/>
          </a:bodyPr>
          <a:lstStyle/>
          <a:p>
            <a:pPr>
              <a:buClr>
                <a:schemeClr val="accent2">
                  <a:lumMod val="50000"/>
                </a:schemeClr>
              </a:buClr>
            </a:pPr>
            <a:r>
              <a:rPr lang="en-US" sz="2400" dirty="0">
                <a:latin typeface="Arial" panose="020B0604020202020204" pitchFamily="34" charset="0"/>
                <a:cs typeface="Arial" panose="020B0604020202020204" pitchFamily="34" charset="0"/>
              </a:rPr>
              <a:t>Resting state (eyes open) EEG recordings were obtained in ALS participants </a:t>
            </a:r>
          </a:p>
        </p:txBody>
      </p:sp>
      <p:sp>
        <p:nvSpPr>
          <p:cNvPr id="56" name="TextBox 55">
            <a:extLst>
              <a:ext uri="{FF2B5EF4-FFF2-40B4-BE49-F238E27FC236}">
                <a16:creationId xmlns:a16="http://schemas.microsoft.com/office/drawing/2014/main" id="{F25BDAA4-30B8-66BE-9360-A2CE928A20C0}"/>
              </a:ext>
            </a:extLst>
          </p:cNvPr>
          <p:cNvSpPr txBox="1"/>
          <p:nvPr/>
        </p:nvSpPr>
        <p:spPr>
          <a:xfrm>
            <a:off x="31792676" y="28684093"/>
            <a:ext cx="9148459" cy="2436564"/>
          </a:xfrm>
          <a:prstGeom prst="rect">
            <a:avLst/>
          </a:prstGeom>
          <a:noFill/>
        </p:spPr>
        <p:txBody>
          <a:bodyPr wrap="square">
            <a:spAutoFit/>
          </a:bodyPr>
          <a:lstStyle/>
          <a:p>
            <a:pPr marL="229629" indent="-229629">
              <a:spcAft>
                <a:spcPts val="482"/>
              </a:spcAft>
              <a:buClr>
                <a:schemeClr val="accent2">
                  <a:lumMod val="50000"/>
                </a:schemeClr>
              </a:buClr>
              <a:buFont typeface="Courier New" panose="02070309020205020404" pitchFamily="49" charset="0"/>
              <a:buChar char="o"/>
            </a:pPr>
            <a:r>
              <a:rPr lang="en-US" sz="2400" dirty="0">
                <a:latin typeface="Arial" panose="020B0604020202020204" pitchFamily="34" charset="0"/>
                <a:cs typeface="Arial" panose="020B0604020202020204" pitchFamily="34" charset="0"/>
              </a:rPr>
              <a:t>Whole brain median power changes in a and q bands at 8 weeks were plotted vs the percent improvement in ALSFRS-R slope at 24 weeks</a:t>
            </a:r>
          </a:p>
          <a:p>
            <a:pPr>
              <a:spcAft>
                <a:spcPts val="482"/>
              </a:spcAft>
              <a:buClr>
                <a:schemeClr val="accent2">
                  <a:lumMod val="50000"/>
                </a:schemeClr>
              </a:buClr>
            </a:pPr>
            <a:endParaRPr lang="en-US" sz="2400" dirty="0">
              <a:latin typeface="Arial" panose="020B0604020202020204" pitchFamily="34" charset="0"/>
              <a:cs typeface="Arial" panose="020B0604020202020204" pitchFamily="34" charset="0"/>
            </a:endParaRPr>
          </a:p>
          <a:p>
            <a:pPr>
              <a:buClr>
                <a:schemeClr val="accent2">
                  <a:lumMod val="50000"/>
                </a:schemeClr>
              </a:buClr>
            </a:pPr>
            <a:r>
              <a:rPr lang="en-US" sz="2400" b="1" dirty="0">
                <a:latin typeface="Arial" panose="020B0604020202020204" pitchFamily="34" charset="0"/>
                <a:cs typeface="Arial" panose="020B0604020202020204" pitchFamily="34" charset="0"/>
              </a:rPr>
              <a:t>Early SPG302-associated increases in a and q band power predicted benefits in ALSFRS-R trajectory at 24 weeks</a:t>
            </a:r>
          </a:p>
        </p:txBody>
      </p:sp>
      <p:sp>
        <p:nvSpPr>
          <p:cNvPr id="36" name="Rectangle 35">
            <a:extLst>
              <a:ext uri="{FF2B5EF4-FFF2-40B4-BE49-F238E27FC236}">
                <a16:creationId xmlns:a16="http://schemas.microsoft.com/office/drawing/2014/main" id="{766742BD-BECF-B980-7452-86526A40F728}"/>
              </a:ext>
            </a:extLst>
          </p:cNvPr>
          <p:cNvSpPr/>
          <p:nvPr/>
        </p:nvSpPr>
        <p:spPr>
          <a:xfrm>
            <a:off x="8434065" y="26347206"/>
            <a:ext cx="23072123" cy="689624"/>
          </a:xfrm>
          <a:prstGeom prst="rect">
            <a:avLst/>
          </a:prstGeom>
          <a:solidFill>
            <a:schemeClr val="accent2">
              <a:lumMod val="50000"/>
            </a:schemeClr>
          </a:solidFill>
          <a:ln w="571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SPG302 Slowed The Rate of Decline in ALSFRS-R</a:t>
            </a:r>
          </a:p>
        </p:txBody>
      </p:sp>
      <p:sp>
        <p:nvSpPr>
          <p:cNvPr id="39" name="Rectangle 38">
            <a:extLst>
              <a:ext uri="{FF2B5EF4-FFF2-40B4-BE49-F238E27FC236}">
                <a16:creationId xmlns:a16="http://schemas.microsoft.com/office/drawing/2014/main" id="{4C7F5765-9F09-9E03-D19C-238EDEE736D2}"/>
              </a:ext>
            </a:extLst>
          </p:cNvPr>
          <p:cNvSpPr/>
          <p:nvPr/>
        </p:nvSpPr>
        <p:spPr>
          <a:xfrm>
            <a:off x="8451850" y="28624794"/>
            <a:ext cx="11000299" cy="17336604"/>
          </a:xfrm>
          <a:prstGeom prst="rect">
            <a:avLst/>
          </a:prstGeom>
          <a:noFill/>
          <a:ln w="57150" cap="flat" cmpd="sng" algn="ctr">
            <a:solidFill>
              <a:schemeClr val="accent2">
                <a:lumMod val="50000"/>
              </a:schemeClr>
            </a:solidFill>
            <a:prstDash val="solid"/>
          </a:ln>
          <a:effectLst>
            <a:outerShdw blurRad="50800" dist="38100" dir="2700000" algn="tl" rotWithShape="0">
              <a:prstClr val="black">
                <a:alpha val="40000"/>
              </a:prstClr>
            </a:outerShdw>
          </a:effectLst>
        </p:spPr>
        <p:txBody>
          <a:bodyPr rtlCol="0" anchor="t"/>
          <a:lstStyle/>
          <a:p>
            <a:pPr>
              <a:defRPr/>
            </a:pPr>
            <a:endParaRPr lang="en-US" sz="1446" kern="0">
              <a:solidFill>
                <a:srgbClr val="343538"/>
              </a:solidFill>
              <a:latin typeface="Arial" panose="020B0604020202020204" pitchFamily="34" charset="0"/>
              <a:cs typeface="Arial" panose="020B0604020202020204" pitchFamily="34" charset="0"/>
            </a:endParaRPr>
          </a:p>
        </p:txBody>
      </p:sp>
      <p:sp>
        <p:nvSpPr>
          <p:cNvPr id="57" name="Rectangle 56">
            <a:extLst>
              <a:ext uri="{FF2B5EF4-FFF2-40B4-BE49-F238E27FC236}">
                <a16:creationId xmlns:a16="http://schemas.microsoft.com/office/drawing/2014/main" id="{AFABAC97-64F3-A43F-F492-F27B3C881D6D}"/>
              </a:ext>
            </a:extLst>
          </p:cNvPr>
          <p:cNvSpPr/>
          <p:nvPr/>
        </p:nvSpPr>
        <p:spPr>
          <a:xfrm>
            <a:off x="19677725" y="27179168"/>
            <a:ext cx="11828462" cy="1140743"/>
          </a:xfrm>
          <a:prstGeom prst="rect">
            <a:avLst/>
          </a:prstGeom>
          <a:solidFill>
            <a:schemeClr val="accent2">
              <a:lumMod val="50000"/>
            </a:schemeClr>
          </a:solidFill>
          <a:ln w="57150">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Comparison to the PRO-ACT Database </a:t>
            </a:r>
            <a:r>
              <a:rPr lang="en-US" sz="2800" b="1" dirty="0">
                <a:latin typeface="Arial" panose="020B0604020202020204" pitchFamily="34" charset="0"/>
                <a:cs typeface="Arial" panose="020B0604020202020204" pitchFamily="34" charset="0"/>
              </a:rPr>
              <a:t>SPG302 showed potential benefit in terms of reduced decline in ALSFRS-R at 24 weeks</a:t>
            </a:r>
            <a:endParaRPr lang="en-US" sz="2800" b="1" dirty="0">
              <a:solidFill>
                <a:schemeClr val="bg1"/>
              </a:solidFill>
              <a:latin typeface="Arial" panose="020B0604020202020204" pitchFamily="34" charset="0"/>
              <a:cs typeface="Arial" panose="020B0604020202020204" pitchFamily="34" charset="0"/>
            </a:endParaRPr>
          </a:p>
        </p:txBody>
      </p:sp>
      <p:pic>
        <p:nvPicPr>
          <p:cNvPr id="58" name="Picture 57">
            <a:extLst>
              <a:ext uri="{FF2B5EF4-FFF2-40B4-BE49-F238E27FC236}">
                <a16:creationId xmlns:a16="http://schemas.microsoft.com/office/drawing/2014/main" id="{A99C65A1-AFE3-F67A-20BE-112069CFF998}"/>
              </a:ext>
            </a:extLst>
          </p:cNvPr>
          <p:cNvPicPr>
            <a:picLocks noChangeAspect="1"/>
          </p:cNvPicPr>
          <p:nvPr/>
        </p:nvPicPr>
        <p:blipFill>
          <a:blip r:embed="rId21"/>
          <a:stretch>
            <a:fillRect/>
          </a:stretch>
        </p:blipFill>
        <p:spPr>
          <a:xfrm>
            <a:off x="20498729" y="30916800"/>
            <a:ext cx="10472296" cy="6623426"/>
          </a:xfrm>
          <a:prstGeom prst="rect">
            <a:avLst/>
          </a:prstGeom>
        </p:spPr>
      </p:pic>
      <p:sp>
        <p:nvSpPr>
          <p:cNvPr id="60" name="TextBox 59">
            <a:extLst>
              <a:ext uri="{FF2B5EF4-FFF2-40B4-BE49-F238E27FC236}">
                <a16:creationId xmlns:a16="http://schemas.microsoft.com/office/drawing/2014/main" id="{503670C7-19E0-A127-97F3-E2371BFE8C19}"/>
              </a:ext>
            </a:extLst>
          </p:cNvPr>
          <p:cNvSpPr txBox="1"/>
          <p:nvPr/>
        </p:nvSpPr>
        <p:spPr>
          <a:xfrm>
            <a:off x="20246876" y="37605368"/>
            <a:ext cx="10202648" cy="1569660"/>
          </a:xfrm>
          <a:prstGeom prst="rect">
            <a:avLst/>
          </a:prstGeom>
          <a:noFill/>
        </p:spPr>
        <p:txBody>
          <a:bodyPr wrap="square">
            <a:spAutoFit/>
          </a:bodyPr>
          <a:lstStyle/>
          <a:p>
            <a:pPr>
              <a:buClr>
                <a:schemeClr val="accent2">
                  <a:lumMod val="50000"/>
                </a:schemeClr>
              </a:buClr>
            </a:pPr>
            <a:r>
              <a:rPr lang="en-US" sz="2400" dirty="0">
                <a:latin typeface="Arial" panose="020B0604020202020204" pitchFamily="34" charset="0"/>
                <a:cs typeface="Arial" panose="020B0604020202020204" pitchFamily="34" charset="0"/>
              </a:rPr>
              <a:t>An average of 13 PRO-ACT controls were matched to each SPG302-treated participant.</a:t>
            </a:r>
          </a:p>
          <a:p>
            <a:pPr>
              <a:buClr>
                <a:schemeClr val="accent2">
                  <a:lumMod val="50000"/>
                </a:schemeClr>
              </a:buClr>
            </a:pPr>
            <a:r>
              <a:rPr lang="en-US" sz="2400" dirty="0">
                <a:latin typeface="Arial" panose="020B0604020202020204" pitchFamily="34" charset="0"/>
                <a:cs typeface="Arial" panose="020B0604020202020204" pitchFamily="34" charset="0"/>
              </a:rPr>
              <a:t>Summary statistics for the overall </a:t>
            </a:r>
            <a:r>
              <a:rPr lang="en-US" sz="2400" dirty="0" err="1">
                <a:latin typeface="Arial" panose="020B0604020202020204" pitchFamily="34" charset="0"/>
                <a:cs typeface="Arial" panose="020B0604020202020204" pitchFamily="34" charset="0"/>
              </a:rPr>
              <a:t>mITT</a:t>
            </a:r>
            <a:r>
              <a:rPr lang="en-US" sz="2400" dirty="0">
                <a:latin typeface="Arial" panose="020B0604020202020204" pitchFamily="34" charset="0"/>
                <a:cs typeface="Arial" panose="020B0604020202020204" pitchFamily="34" charset="0"/>
              </a:rPr>
              <a:t> and stable/improved groups are shown in tables.</a:t>
            </a:r>
          </a:p>
        </p:txBody>
      </p:sp>
      <p:sp>
        <p:nvSpPr>
          <p:cNvPr id="63" name="Rectangle 62">
            <a:extLst>
              <a:ext uri="{FF2B5EF4-FFF2-40B4-BE49-F238E27FC236}">
                <a16:creationId xmlns:a16="http://schemas.microsoft.com/office/drawing/2014/main" id="{F2A54B20-4DAF-5E47-1E7D-C4425F478F9E}"/>
              </a:ext>
            </a:extLst>
          </p:cNvPr>
          <p:cNvSpPr/>
          <p:nvPr/>
        </p:nvSpPr>
        <p:spPr>
          <a:xfrm>
            <a:off x="19695510" y="28624793"/>
            <a:ext cx="11790098" cy="17336604"/>
          </a:xfrm>
          <a:prstGeom prst="rect">
            <a:avLst/>
          </a:prstGeom>
          <a:noFill/>
          <a:ln w="57150" cap="flat" cmpd="sng" algn="ctr">
            <a:solidFill>
              <a:schemeClr val="accent2">
                <a:lumMod val="50000"/>
              </a:schemeClr>
            </a:solidFill>
            <a:prstDash val="solid"/>
          </a:ln>
          <a:effectLst>
            <a:outerShdw blurRad="50800" dist="38100" dir="2700000" algn="tl" rotWithShape="0">
              <a:prstClr val="black">
                <a:alpha val="40000"/>
              </a:prstClr>
            </a:outerShdw>
          </a:effectLst>
        </p:spPr>
        <p:txBody>
          <a:bodyPr rtlCol="0" anchor="t"/>
          <a:lstStyle/>
          <a:p>
            <a:pPr>
              <a:defRPr/>
            </a:pPr>
            <a:endParaRPr lang="en-US" sz="1446" kern="0">
              <a:solidFill>
                <a:srgbClr val="343538"/>
              </a:solidFill>
              <a:latin typeface="Arial" panose="020B0604020202020204" pitchFamily="34" charset="0"/>
              <a:cs typeface="Arial" panose="020B0604020202020204" pitchFamily="34" charset="0"/>
            </a:endParaRPr>
          </a:p>
        </p:txBody>
      </p:sp>
      <p:pic>
        <p:nvPicPr>
          <p:cNvPr id="926722561" name="Picture 926722560">
            <a:extLst>
              <a:ext uri="{FF2B5EF4-FFF2-40B4-BE49-F238E27FC236}">
                <a16:creationId xmlns:a16="http://schemas.microsoft.com/office/drawing/2014/main" id="{B892B0D4-51BE-B881-F5AF-098FCF600D8C}"/>
              </a:ext>
            </a:extLst>
          </p:cNvPr>
          <p:cNvPicPr>
            <a:picLocks noChangeAspect="1"/>
          </p:cNvPicPr>
          <p:nvPr/>
        </p:nvPicPr>
        <p:blipFill>
          <a:blip r:embed="rId22"/>
          <a:stretch>
            <a:fillRect/>
          </a:stretch>
        </p:blipFill>
        <p:spPr>
          <a:xfrm>
            <a:off x="20246876" y="39240170"/>
            <a:ext cx="10202648" cy="2952655"/>
          </a:xfrm>
          <a:prstGeom prst="rect">
            <a:avLst/>
          </a:prstGeom>
        </p:spPr>
      </p:pic>
      <p:pic>
        <p:nvPicPr>
          <p:cNvPr id="926722563" name="Picture 926722562">
            <a:extLst>
              <a:ext uri="{FF2B5EF4-FFF2-40B4-BE49-F238E27FC236}">
                <a16:creationId xmlns:a16="http://schemas.microsoft.com/office/drawing/2014/main" id="{06CABEF2-84D5-6D6D-BBEB-3F203B6A4FBD}"/>
              </a:ext>
            </a:extLst>
          </p:cNvPr>
          <p:cNvPicPr>
            <a:picLocks noChangeAspect="1"/>
          </p:cNvPicPr>
          <p:nvPr/>
        </p:nvPicPr>
        <p:blipFill>
          <a:blip r:embed="rId23"/>
          <a:stretch>
            <a:fillRect/>
          </a:stretch>
        </p:blipFill>
        <p:spPr>
          <a:xfrm>
            <a:off x="20246876" y="42437705"/>
            <a:ext cx="10158287" cy="2952655"/>
          </a:xfrm>
          <a:prstGeom prst="rect">
            <a:avLst/>
          </a:prstGeom>
        </p:spPr>
      </p:pic>
      <p:sp>
        <p:nvSpPr>
          <p:cNvPr id="926722575" name="Rectangle 926722574">
            <a:extLst>
              <a:ext uri="{FF2B5EF4-FFF2-40B4-BE49-F238E27FC236}">
                <a16:creationId xmlns:a16="http://schemas.microsoft.com/office/drawing/2014/main" id="{2460B583-96F4-96AA-2C29-373A4BAA0708}"/>
              </a:ext>
            </a:extLst>
          </p:cNvPr>
          <p:cNvSpPr/>
          <p:nvPr/>
        </p:nvSpPr>
        <p:spPr>
          <a:xfrm>
            <a:off x="8421328" y="27179168"/>
            <a:ext cx="11013036" cy="1168364"/>
          </a:xfrm>
          <a:prstGeom prst="rect">
            <a:avLst/>
          </a:prstGeom>
          <a:solidFill>
            <a:schemeClr val="accent2">
              <a:lumMod val="50000"/>
            </a:schemeClr>
          </a:solidFill>
          <a:ln w="57150">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solidFill>
                <a:schemeClr val="bg1"/>
              </a:solidFill>
              <a:latin typeface="Arial" panose="020B0604020202020204" pitchFamily="34" charset="0"/>
              <a:cs typeface="Arial" panose="020B0604020202020204" pitchFamily="34" charset="0"/>
            </a:endParaRPr>
          </a:p>
          <a:p>
            <a:pPr algn="ctr"/>
            <a:r>
              <a:rPr lang="en-US" sz="2800" b="1" dirty="0">
                <a:solidFill>
                  <a:schemeClr val="bg1"/>
                </a:solidFill>
                <a:latin typeface="Arial" panose="020B0604020202020204" pitchFamily="34" charset="0"/>
                <a:cs typeface="Arial" panose="020B0604020202020204" pitchFamily="34" charset="0"/>
              </a:rPr>
              <a:t>Analysis of Slope: Baseline vs 24 weeks</a:t>
            </a:r>
          </a:p>
          <a:p>
            <a:pPr algn="ctr"/>
            <a:endParaRPr lang="en-US" sz="2800" b="1" dirty="0">
              <a:solidFill>
                <a:schemeClr val="bg1"/>
              </a:solidFill>
              <a:latin typeface="Arial" panose="020B0604020202020204" pitchFamily="34" charset="0"/>
              <a:cs typeface="Arial" panose="020B0604020202020204" pitchFamily="34" charset="0"/>
            </a:endParaRPr>
          </a:p>
        </p:txBody>
      </p:sp>
      <p:sp>
        <p:nvSpPr>
          <p:cNvPr id="926722609" name="TextBox 926722608">
            <a:extLst>
              <a:ext uri="{FF2B5EF4-FFF2-40B4-BE49-F238E27FC236}">
                <a16:creationId xmlns:a16="http://schemas.microsoft.com/office/drawing/2014/main" id="{90AC2F52-FB68-602F-4076-E250C9AD3FCD}"/>
              </a:ext>
            </a:extLst>
          </p:cNvPr>
          <p:cNvSpPr txBox="1"/>
          <p:nvPr/>
        </p:nvSpPr>
        <p:spPr>
          <a:xfrm>
            <a:off x="8750019" y="28970645"/>
            <a:ext cx="10086253" cy="830997"/>
          </a:xfrm>
          <a:prstGeom prst="rect">
            <a:avLst/>
          </a:prstGeom>
          <a:noFill/>
        </p:spPr>
        <p:txBody>
          <a:bodyPr wrap="square">
            <a:spAutoFit/>
          </a:bodyPr>
          <a:lstStyle/>
          <a:p>
            <a:pPr>
              <a:spcAft>
                <a:spcPts val="482"/>
              </a:spcAft>
              <a:buClr>
                <a:schemeClr val="accent2">
                  <a:lumMod val="50000"/>
                </a:schemeClr>
              </a:buClr>
            </a:pPr>
            <a:r>
              <a:rPr lang="en-US" sz="2400" dirty="0">
                <a:latin typeface="Arial" panose="020B0604020202020204" pitchFamily="34" charset="0"/>
                <a:cs typeface="Arial" panose="020B0604020202020204" pitchFamily="34" charset="0"/>
              </a:rPr>
              <a:t>Rate of change in ALSFRS-R estimated at baseline (pre-treatment) and at 24 weeks</a:t>
            </a:r>
          </a:p>
        </p:txBody>
      </p:sp>
      <p:sp>
        <p:nvSpPr>
          <p:cNvPr id="926722613" name="TextBox 926722612">
            <a:extLst>
              <a:ext uri="{FF2B5EF4-FFF2-40B4-BE49-F238E27FC236}">
                <a16:creationId xmlns:a16="http://schemas.microsoft.com/office/drawing/2014/main" id="{740418BB-FF50-8F87-EDAF-D2AB2E22315D}"/>
              </a:ext>
            </a:extLst>
          </p:cNvPr>
          <p:cNvSpPr txBox="1"/>
          <p:nvPr/>
        </p:nvSpPr>
        <p:spPr>
          <a:xfrm>
            <a:off x="9018096" y="36405039"/>
            <a:ext cx="9886917" cy="1200329"/>
          </a:xfrm>
          <a:prstGeom prst="rect">
            <a:avLst/>
          </a:prstGeom>
          <a:noFill/>
        </p:spPr>
        <p:txBody>
          <a:bodyPr wrap="square">
            <a:spAutoFit/>
          </a:bodyPr>
          <a:lstStyle/>
          <a:p>
            <a:pPr algn="just"/>
            <a:r>
              <a:rPr lang="en-US" sz="2400" b="1" dirty="0">
                <a:latin typeface="Arial" panose="020B0604020202020204" pitchFamily="34" charset="0"/>
                <a:cs typeface="Arial" panose="020B0604020202020204" pitchFamily="34" charset="0"/>
              </a:rPr>
              <a:t>SPG302 treatment was associated with an overall improvement in ALSFRS-R trajectory at 24 weeks</a:t>
            </a:r>
          </a:p>
          <a:p>
            <a:pPr algn="just"/>
            <a:endParaRPr lang="en-US" sz="2400" dirty="0">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AB2C715D-5DC6-B6A6-C37E-FF3A21FC4DED}"/>
              </a:ext>
            </a:extLst>
          </p:cNvPr>
          <p:cNvSpPr/>
          <p:nvPr/>
        </p:nvSpPr>
        <p:spPr>
          <a:xfrm>
            <a:off x="31660836" y="27179168"/>
            <a:ext cx="9262514" cy="1140743"/>
          </a:xfrm>
          <a:prstGeom prst="rect">
            <a:avLst/>
          </a:prstGeom>
          <a:solidFill>
            <a:schemeClr val="accent2">
              <a:lumMod val="50000"/>
            </a:schemeClr>
          </a:solidFill>
          <a:ln w="57150">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Significant and Durable Benefits Over 24 Weeks of Treatment in d, q, a and g bands</a:t>
            </a:r>
          </a:p>
        </p:txBody>
      </p:sp>
      <p:sp>
        <p:nvSpPr>
          <p:cNvPr id="45" name="TextBox 44">
            <a:extLst>
              <a:ext uri="{FF2B5EF4-FFF2-40B4-BE49-F238E27FC236}">
                <a16:creationId xmlns:a16="http://schemas.microsoft.com/office/drawing/2014/main" id="{2B8DBD6A-1F8B-8884-C547-6579087AEADF}"/>
              </a:ext>
            </a:extLst>
          </p:cNvPr>
          <p:cNvSpPr txBox="1"/>
          <p:nvPr/>
        </p:nvSpPr>
        <p:spPr>
          <a:xfrm>
            <a:off x="28605903" y="33013514"/>
            <a:ext cx="2446608" cy="438582"/>
          </a:xfrm>
          <a:prstGeom prst="rect">
            <a:avLst/>
          </a:prstGeom>
          <a:noFill/>
        </p:spPr>
        <p:txBody>
          <a:bodyPr wrap="square" rtlCol="0">
            <a:spAutoFit/>
          </a:bodyPr>
          <a:lstStyle/>
          <a:p>
            <a:pPr algn="ctr"/>
            <a:r>
              <a:rPr lang="en-US" sz="1125" b="1" dirty="0">
                <a:solidFill>
                  <a:schemeClr val="bg2"/>
                </a:solidFill>
                <a:latin typeface="Arial" panose="020B0604020202020204" pitchFamily="34" charset="0"/>
                <a:cs typeface="Arial" panose="020B0604020202020204" pitchFamily="34" charset="0"/>
              </a:rPr>
              <a:t>ALSFRS-R Slope at 24 Weeks</a:t>
            </a:r>
          </a:p>
          <a:p>
            <a:pPr algn="ctr"/>
            <a:r>
              <a:rPr lang="en-US" sz="1125" b="1" dirty="0">
                <a:solidFill>
                  <a:srgbClr val="F87523"/>
                </a:solidFill>
                <a:latin typeface="Arial" panose="020B0604020202020204" pitchFamily="34" charset="0"/>
                <a:cs typeface="Arial" panose="020B0604020202020204" pitchFamily="34" charset="0"/>
              </a:rPr>
              <a:t>Worsened</a:t>
            </a:r>
            <a:r>
              <a:rPr lang="en-US" sz="1125" b="1" dirty="0">
                <a:solidFill>
                  <a:schemeClr val="bg2"/>
                </a:solidFill>
                <a:latin typeface="Arial" panose="020B0604020202020204" pitchFamily="34" charset="0"/>
                <a:cs typeface="Arial" panose="020B0604020202020204" pitchFamily="34" charset="0"/>
              </a:rPr>
              <a:t> ≤ 0 ≥ </a:t>
            </a:r>
            <a:r>
              <a:rPr lang="en-US" sz="1125" b="1" dirty="0">
                <a:solidFill>
                  <a:srgbClr val="A8AC6F"/>
                </a:solidFill>
                <a:latin typeface="Arial" panose="020B0604020202020204" pitchFamily="34" charset="0"/>
                <a:cs typeface="Arial" panose="020B0604020202020204" pitchFamily="34" charset="0"/>
              </a:rPr>
              <a:t>Stable/Improved</a:t>
            </a:r>
          </a:p>
        </p:txBody>
      </p:sp>
      <p:pic>
        <p:nvPicPr>
          <p:cNvPr id="12" name="Picture 11">
            <a:extLst>
              <a:ext uri="{FF2B5EF4-FFF2-40B4-BE49-F238E27FC236}">
                <a16:creationId xmlns:a16="http://schemas.microsoft.com/office/drawing/2014/main" id="{4585485E-C02F-0549-7CF2-377C6E300FB2}"/>
              </a:ext>
            </a:extLst>
          </p:cNvPr>
          <p:cNvPicPr>
            <a:picLocks noChangeAspect="1"/>
          </p:cNvPicPr>
          <p:nvPr/>
        </p:nvPicPr>
        <p:blipFill>
          <a:blip r:embed="rId24"/>
          <a:stretch>
            <a:fillRect/>
          </a:stretch>
        </p:blipFill>
        <p:spPr>
          <a:xfrm>
            <a:off x="6706411" y="6400850"/>
            <a:ext cx="1187994" cy="1076145"/>
          </a:xfrm>
          <a:prstGeom prst="rect">
            <a:avLst/>
          </a:prstGeom>
        </p:spPr>
      </p:pic>
      <p:sp>
        <p:nvSpPr>
          <p:cNvPr id="21" name="TextBox 20">
            <a:extLst>
              <a:ext uri="{FF2B5EF4-FFF2-40B4-BE49-F238E27FC236}">
                <a16:creationId xmlns:a16="http://schemas.microsoft.com/office/drawing/2014/main" id="{0C810D10-F3AA-4BD3-6D09-1D340CA9E093}"/>
              </a:ext>
            </a:extLst>
          </p:cNvPr>
          <p:cNvSpPr txBox="1"/>
          <p:nvPr/>
        </p:nvSpPr>
        <p:spPr>
          <a:xfrm>
            <a:off x="297381" y="9003490"/>
            <a:ext cx="7311119" cy="314830"/>
          </a:xfrm>
          <a:prstGeom prst="rect">
            <a:avLst/>
          </a:prstGeom>
          <a:noFill/>
        </p:spPr>
        <p:txBody>
          <a:bodyPr wrap="square" rtlCol="0">
            <a:spAutoFit/>
          </a:bodyPr>
          <a:lstStyle/>
          <a:p>
            <a:pPr algn="ctr"/>
            <a:r>
              <a:rPr lang="en-US" sz="1446" dirty="0">
                <a:solidFill>
                  <a:srgbClr val="142651"/>
                </a:solidFill>
                <a:latin typeface="Arial" panose="020B0604020202020204" pitchFamily="34" charset="0"/>
                <a:cs typeface="Arial" panose="020B0604020202020204" pitchFamily="34" charset="0"/>
              </a:rPr>
              <a:t>Illustration of SPG302 effects on dendritic spine density </a:t>
            </a:r>
            <a:r>
              <a:rPr lang="en-US" sz="1446" i="1" dirty="0">
                <a:solidFill>
                  <a:srgbClr val="142651"/>
                </a:solidFill>
                <a:latin typeface="Arial" panose="020B0604020202020204" pitchFamily="34" charset="0"/>
                <a:cs typeface="Arial" panose="020B0604020202020204" pitchFamily="34" charset="0"/>
              </a:rPr>
              <a:t>in vivo </a:t>
            </a:r>
            <a:r>
              <a:rPr lang="en-US" sz="1446" dirty="0">
                <a:solidFill>
                  <a:srgbClr val="142651"/>
                </a:solidFill>
                <a:latin typeface="Arial" panose="020B0604020202020204" pitchFamily="34" charset="0"/>
                <a:cs typeface="Arial" panose="020B0604020202020204" pitchFamily="34" charset="0"/>
              </a:rPr>
              <a:t>(CA1 apical dendrites)</a:t>
            </a:r>
          </a:p>
        </p:txBody>
      </p:sp>
      <p:sp>
        <p:nvSpPr>
          <p:cNvPr id="44" name="TextBox 43">
            <a:extLst>
              <a:ext uri="{FF2B5EF4-FFF2-40B4-BE49-F238E27FC236}">
                <a16:creationId xmlns:a16="http://schemas.microsoft.com/office/drawing/2014/main" id="{5EE178E9-D02F-3EFE-F1F9-13521064C7AB}"/>
              </a:ext>
            </a:extLst>
          </p:cNvPr>
          <p:cNvSpPr txBox="1"/>
          <p:nvPr/>
        </p:nvSpPr>
        <p:spPr>
          <a:xfrm>
            <a:off x="148008" y="19813232"/>
            <a:ext cx="7813757" cy="3046988"/>
          </a:xfrm>
          <a:prstGeom prst="rect">
            <a:avLst/>
          </a:prstGeom>
          <a:noFill/>
        </p:spPr>
        <p:txBody>
          <a:bodyPr wrap="square">
            <a:spAutoFit/>
          </a:bodyPr>
          <a:lstStyle/>
          <a:p>
            <a:pPr marL="275554" indent="-275554" defTabSz="551109" hangingPunct="0">
              <a:buClr>
                <a:srgbClr val="005986"/>
              </a:buClr>
              <a:buFont typeface="Arial" panose="020B0604020202020204" pitchFamily="34" charset="0"/>
              <a:buChar char="•"/>
              <a:tabLst>
                <a:tab pos="460534" algn="l"/>
              </a:tabLst>
              <a:defRPr/>
            </a:pPr>
            <a:r>
              <a:rPr lang="en-US" sz="2400" kern="0" dirty="0">
                <a:solidFill>
                  <a:srgbClr val="000000"/>
                </a:solidFill>
                <a:latin typeface="Arial" panose="020B0604020202020204" pitchFamily="34" charset="0"/>
                <a:ea typeface="Roboto Condensed"/>
                <a:cs typeface="Arial" panose="020B0604020202020204" pitchFamily="34" charset="0"/>
                <a:sym typeface="Roboto Condensed"/>
              </a:rPr>
              <a:t>Randomized (3:1), 24 patients c</a:t>
            </a:r>
            <a:r>
              <a:rPr lang="en-US" sz="2400" kern="0" dirty="0" err="1">
                <a:solidFill>
                  <a:srgbClr val="000000"/>
                </a:solidFill>
                <a:latin typeface="Arial" panose="020B0604020202020204" pitchFamily="34" charset="0"/>
                <a:ea typeface="Roboto Condensed"/>
                <a:cs typeface="Arial" panose="020B0604020202020204" pitchFamily="34" charset="0"/>
                <a:sym typeface="Roboto Condensed"/>
              </a:rPr>
              <a:t>linically</a:t>
            </a:r>
            <a:r>
              <a:rPr lang="en-US" sz="2400" kern="0" dirty="0">
                <a:solidFill>
                  <a:srgbClr val="000000"/>
                </a:solidFill>
                <a:latin typeface="Arial" panose="020B0604020202020204" pitchFamily="34" charset="0"/>
                <a:ea typeface="Roboto Condensed"/>
                <a:cs typeface="Arial" panose="020B0604020202020204" pitchFamily="34" charset="0"/>
                <a:sym typeface="Roboto Condensed"/>
              </a:rPr>
              <a:t> definite or probable ALS as defined by Treatment Research Initiative to Cure ALS (TRICALS) risk score of -2 to -6 and SOC if on a stable dose for at least 28 days prior to dosing.</a:t>
            </a:r>
          </a:p>
          <a:p>
            <a:pPr marL="275554" indent="-275554" defTabSz="551109" hangingPunct="0">
              <a:buClr>
                <a:srgbClr val="005986"/>
              </a:buClr>
              <a:buFont typeface="Arial" panose="020B0604020202020204" pitchFamily="34" charset="0"/>
              <a:buChar char="•"/>
              <a:tabLst>
                <a:tab pos="460534" algn="l"/>
              </a:tabLst>
              <a:defRPr/>
            </a:pPr>
            <a:r>
              <a:rPr lang="en-US" sz="2400" kern="0" dirty="0">
                <a:solidFill>
                  <a:srgbClr val="000000"/>
                </a:solidFill>
                <a:latin typeface="Arial" panose="020B0604020202020204" pitchFamily="34" charset="0"/>
                <a:ea typeface="Roboto Condensed"/>
                <a:cs typeface="Arial" panose="020B0604020202020204" pitchFamily="34" charset="0"/>
                <a:sym typeface="Roboto Condensed"/>
              </a:rPr>
              <a:t>D</a:t>
            </a:r>
            <a:r>
              <a:rPr lang="en-US" sz="2400" kern="0" dirty="0" err="1">
                <a:solidFill>
                  <a:srgbClr val="000000"/>
                </a:solidFill>
                <a:latin typeface="Arial" panose="020B0604020202020204" pitchFamily="34" charset="0"/>
                <a:ea typeface="Roboto Condensed"/>
                <a:cs typeface="Arial" panose="020B0604020202020204" pitchFamily="34" charset="0"/>
                <a:sym typeface="Roboto Condensed"/>
              </a:rPr>
              <a:t>ouble</a:t>
            </a:r>
            <a:r>
              <a:rPr lang="en-US" sz="2400" kern="0" dirty="0">
                <a:solidFill>
                  <a:srgbClr val="000000"/>
                </a:solidFill>
                <a:latin typeface="Arial" panose="020B0604020202020204" pitchFamily="34" charset="0"/>
                <a:ea typeface="Roboto Condensed"/>
                <a:cs typeface="Arial" panose="020B0604020202020204" pitchFamily="34" charset="0"/>
                <a:sym typeface="Roboto Condensed"/>
              </a:rPr>
              <a:t> blinded, 4 weeks (cycle) followed by an open label of 48 weeks. Stopped at 24 </a:t>
            </a:r>
            <a:r>
              <a:rPr lang="en-US" sz="2400" kern="0" dirty="0" err="1">
                <a:solidFill>
                  <a:srgbClr val="000000"/>
                </a:solidFill>
                <a:latin typeface="Arial" panose="020B0604020202020204" pitchFamily="34" charset="0"/>
                <a:ea typeface="Roboto Condensed"/>
                <a:cs typeface="Arial" panose="020B0604020202020204" pitchFamily="34" charset="0"/>
                <a:sym typeface="Roboto Condensed"/>
              </a:rPr>
              <a:t>wks</a:t>
            </a:r>
            <a:r>
              <a:rPr lang="en-US" sz="2400" kern="0" dirty="0">
                <a:solidFill>
                  <a:srgbClr val="000000"/>
                </a:solidFill>
                <a:latin typeface="Arial" panose="020B0604020202020204" pitchFamily="34" charset="0"/>
                <a:ea typeface="Roboto Condensed"/>
                <a:cs typeface="Arial" panose="020B0604020202020204" pitchFamily="34" charset="0"/>
                <a:sym typeface="Roboto Condensed"/>
              </a:rPr>
              <a:t> and patients offered Special Access Scheme (SAS)</a:t>
            </a:r>
          </a:p>
        </p:txBody>
      </p:sp>
      <p:pic>
        <p:nvPicPr>
          <p:cNvPr id="1069" name="Picture 1068">
            <a:extLst>
              <a:ext uri="{FF2B5EF4-FFF2-40B4-BE49-F238E27FC236}">
                <a16:creationId xmlns:a16="http://schemas.microsoft.com/office/drawing/2014/main" id="{F1096A31-7E2E-F85A-BED1-6FF818E8BD10}"/>
              </a:ext>
            </a:extLst>
          </p:cNvPr>
          <p:cNvPicPr>
            <a:picLocks noChangeAspect="1"/>
          </p:cNvPicPr>
          <p:nvPr/>
        </p:nvPicPr>
        <p:blipFill>
          <a:blip r:embed="rId25"/>
          <a:stretch>
            <a:fillRect/>
          </a:stretch>
        </p:blipFill>
        <p:spPr>
          <a:xfrm>
            <a:off x="8646029" y="6890512"/>
            <a:ext cx="10125358" cy="6076212"/>
          </a:xfrm>
          <a:prstGeom prst="rect">
            <a:avLst/>
          </a:prstGeom>
        </p:spPr>
      </p:pic>
      <p:sp>
        <p:nvSpPr>
          <p:cNvPr id="1075" name="TextBox 1074">
            <a:extLst>
              <a:ext uri="{FF2B5EF4-FFF2-40B4-BE49-F238E27FC236}">
                <a16:creationId xmlns:a16="http://schemas.microsoft.com/office/drawing/2014/main" id="{865D5488-9C5F-F548-6887-BCDAE938D2D5}"/>
              </a:ext>
            </a:extLst>
          </p:cNvPr>
          <p:cNvSpPr txBox="1"/>
          <p:nvPr/>
        </p:nvSpPr>
        <p:spPr>
          <a:xfrm>
            <a:off x="145846" y="38233710"/>
            <a:ext cx="8049186" cy="7509748"/>
          </a:xfrm>
          <a:prstGeom prst="rect">
            <a:avLst/>
          </a:prstGeom>
          <a:noFill/>
        </p:spPr>
        <p:txBody>
          <a:bodyPr wrap="square">
            <a:spAutoFit/>
          </a:bodyPr>
          <a:lstStyle/>
          <a:p>
            <a:pPr marL="367406" indent="-367406">
              <a:spcAft>
                <a:spcPts val="1200"/>
              </a:spcAft>
              <a:buFont typeface="Wingdings" panose="05000000000000000000" pitchFamily="2" charset="2"/>
              <a:buChar char="v"/>
            </a:pPr>
            <a:r>
              <a:rPr lang="en-US" sz="3600" b="1" dirty="0"/>
              <a:t>Favorable safety and tolerability </a:t>
            </a:r>
          </a:p>
          <a:p>
            <a:pPr marL="367406" indent="-367406">
              <a:spcAft>
                <a:spcPts val="1200"/>
              </a:spcAft>
              <a:buFont typeface="Wingdings" panose="05000000000000000000" pitchFamily="2" charset="2"/>
              <a:buChar char="v"/>
            </a:pPr>
            <a:r>
              <a:rPr lang="en-US" sz="3600" b="1" dirty="0"/>
              <a:t>Dose proportional pharmacokinetics across HV and patients</a:t>
            </a:r>
          </a:p>
          <a:p>
            <a:pPr marL="367406" indent="-367406">
              <a:spcAft>
                <a:spcPts val="1200"/>
              </a:spcAft>
              <a:buFont typeface="Wingdings" panose="05000000000000000000" pitchFamily="2" charset="2"/>
              <a:buChar char="v"/>
            </a:pPr>
            <a:r>
              <a:rPr lang="en-US" sz="3600" b="1" dirty="0"/>
              <a:t>Observed significant directional changes in efficacy measures of SPG302 using EEG and ALSFRS</a:t>
            </a:r>
          </a:p>
          <a:p>
            <a:pPr marL="367406" indent="-367406">
              <a:spcAft>
                <a:spcPts val="1200"/>
              </a:spcAft>
              <a:buFont typeface="Wingdings" panose="05000000000000000000" pitchFamily="2" charset="2"/>
              <a:buChar char="v"/>
            </a:pPr>
            <a:r>
              <a:rPr lang="en-US" sz="3600" b="1" dirty="0"/>
              <a:t>Significant and durable rescue of ALS signature changes in EEG power</a:t>
            </a:r>
          </a:p>
          <a:p>
            <a:pPr marL="367406" indent="-367406">
              <a:spcAft>
                <a:spcPts val="1200"/>
              </a:spcAft>
              <a:buFont typeface="Wingdings" panose="05000000000000000000" pitchFamily="2" charset="2"/>
              <a:buChar char="v"/>
            </a:pPr>
            <a:r>
              <a:rPr lang="en-US" sz="3600" b="1" dirty="0"/>
              <a:t>Preliminary evidence of benefit in ALSFRS</a:t>
            </a:r>
          </a:p>
          <a:p>
            <a:pPr marL="367406" indent="-367406">
              <a:spcAft>
                <a:spcPts val="1200"/>
              </a:spcAft>
              <a:buFont typeface="Wingdings" panose="05000000000000000000" pitchFamily="2" charset="2"/>
              <a:buChar char="v"/>
            </a:pPr>
            <a:r>
              <a:rPr lang="en-US" sz="3600" b="1" dirty="0"/>
              <a:t>Correlation of SPG302-associated EEG changes and ALSFRS outcomes</a:t>
            </a:r>
          </a:p>
        </p:txBody>
      </p:sp>
      <p:sp>
        <p:nvSpPr>
          <p:cNvPr id="1076" name="Rectangle 1075">
            <a:extLst>
              <a:ext uri="{FF2B5EF4-FFF2-40B4-BE49-F238E27FC236}">
                <a16:creationId xmlns:a16="http://schemas.microsoft.com/office/drawing/2014/main" id="{A83A5E5B-BA6B-4345-D84C-96DA6BFFE257}"/>
              </a:ext>
            </a:extLst>
          </p:cNvPr>
          <p:cNvSpPr/>
          <p:nvPr/>
        </p:nvSpPr>
        <p:spPr>
          <a:xfrm>
            <a:off x="19288474" y="5328362"/>
            <a:ext cx="5678542" cy="894975"/>
          </a:xfrm>
          <a:prstGeom prst="rect">
            <a:avLst/>
          </a:prstGeom>
          <a:solidFill>
            <a:srgbClr val="A8AC6F"/>
          </a:solid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Safety</a:t>
            </a:r>
          </a:p>
        </p:txBody>
      </p:sp>
      <p:sp>
        <p:nvSpPr>
          <p:cNvPr id="1077" name="Rectangle 1076">
            <a:extLst>
              <a:ext uri="{FF2B5EF4-FFF2-40B4-BE49-F238E27FC236}">
                <a16:creationId xmlns:a16="http://schemas.microsoft.com/office/drawing/2014/main" id="{3E76AD29-E109-2415-4B8A-0D4E65BA4A28}"/>
              </a:ext>
            </a:extLst>
          </p:cNvPr>
          <p:cNvSpPr/>
          <p:nvPr/>
        </p:nvSpPr>
        <p:spPr>
          <a:xfrm>
            <a:off x="25350475" y="5338800"/>
            <a:ext cx="6135134" cy="894976"/>
          </a:xfrm>
          <a:prstGeom prst="rect">
            <a:avLst/>
          </a:prstGeom>
          <a:solidFill>
            <a:srgbClr val="A8AC6F"/>
          </a:solid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Pharmacokinetics</a:t>
            </a:r>
          </a:p>
        </p:txBody>
      </p:sp>
      <p:sp>
        <p:nvSpPr>
          <p:cNvPr id="1079" name="Rectangle 1078">
            <a:extLst>
              <a:ext uri="{FF2B5EF4-FFF2-40B4-BE49-F238E27FC236}">
                <a16:creationId xmlns:a16="http://schemas.microsoft.com/office/drawing/2014/main" id="{84995133-F43B-8189-802D-2149B28F8B33}"/>
              </a:ext>
            </a:extLst>
          </p:cNvPr>
          <p:cNvSpPr/>
          <p:nvPr/>
        </p:nvSpPr>
        <p:spPr>
          <a:xfrm>
            <a:off x="24759975" y="15611513"/>
            <a:ext cx="16150670" cy="884528"/>
          </a:xfrm>
          <a:prstGeom prst="rect">
            <a:avLst/>
          </a:prstGeom>
          <a:solidFill>
            <a:schemeClr val="accent2">
              <a:lumMod val="50000"/>
            </a:schemeClr>
          </a:solidFill>
          <a:ln w="57150">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9629" indent="-229629" algn="ctr">
              <a:buClr>
                <a:schemeClr val="accent2">
                  <a:lumMod val="50000"/>
                </a:schemeClr>
              </a:buClr>
              <a:buFont typeface="Courier New" panose="02070309020205020404" pitchFamily="49" charset="0"/>
              <a:buChar char="o"/>
            </a:pPr>
            <a:r>
              <a:rPr lang="en-US" sz="2800" b="1" dirty="0">
                <a:latin typeface="Arial" panose="020B0604020202020204" pitchFamily="34" charset="0"/>
                <a:cs typeface="Arial" panose="020B0604020202020204" pitchFamily="34" charset="0"/>
              </a:rPr>
              <a:t>SPG302 treatment was associated with significant improvements in multiple spectral bands and brain regions</a:t>
            </a:r>
          </a:p>
        </p:txBody>
      </p:sp>
      <p:sp>
        <p:nvSpPr>
          <p:cNvPr id="1087" name="TextBox 1086">
            <a:extLst>
              <a:ext uri="{FF2B5EF4-FFF2-40B4-BE49-F238E27FC236}">
                <a16:creationId xmlns:a16="http://schemas.microsoft.com/office/drawing/2014/main" id="{AD431714-16C4-F6AD-519A-62B1B41CB96B}"/>
              </a:ext>
            </a:extLst>
          </p:cNvPr>
          <p:cNvSpPr txBox="1"/>
          <p:nvPr/>
        </p:nvSpPr>
        <p:spPr>
          <a:xfrm>
            <a:off x="8578307" y="23028355"/>
            <a:ext cx="15811097" cy="2693045"/>
          </a:xfrm>
          <a:prstGeom prst="rect">
            <a:avLst/>
          </a:prstGeom>
          <a:noFill/>
        </p:spPr>
        <p:txBody>
          <a:bodyPr wrap="square">
            <a:spAutoFit/>
          </a:bodyPr>
          <a:lstStyle/>
          <a:p>
            <a:pPr marL="305661" indent="-305661">
              <a:spcAft>
                <a:spcPts val="964"/>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Replication – our placebo cohort replicated prior published EEG findings in ALS (</a:t>
            </a:r>
            <a:r>
              <a:rPr lang="en-US" sz="2400" b="1" dirty="0" err="1">
                <a:solidFill>
                  <a:schemeClr val="bg2">
                    <a:lumMod val="25000"/>
                  </a:schemeClr>
                </a:solidFill>
                <a:latin typeface="Arial" panose="020B0604020202020204" pitchFamily="34" charset="0"/>
                <a:cs typeface="Arial" panose="020B0604020202020204" pitchFamily="34" charset="0"/>
              </a:rPr>
              <a:t>Trubshaw</a:t>
            </a:r>
            <a:r>
              <a:rPr lang="en-US" sz="2400" b="1" dirty="0">
                <a:solidFill>
                  <a:schemeClr val="bg2">
                    <a:lumMod val="25000"/>
                  </a:schemeClr>
                </a:solidFill>
                <a:latin typeface="Arial" panose="020B0604020202020204" pitchFamily="34" charset="0"/>
                <a:cs typeface="Arial" panose="020B0604020202020204" pitchFamily="34" charset="0"/>
              </a:rPr>
              <a:t> 2024; Dukic 2019)</a:t>
            </a:r>
          </a:p>
          <a:p>
            <a:pPr marL="305661" indent="-305661">
              <a:spcAft>
                <a:spcPts val="964"/>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SPG302 shows statistically significant rescue effects in ALS after only 4 weeks of treatment</a:t>
            </a:r>
          </a:p>
          <a:p>
            <a:pPr marL="1892855" lvl="1" indent="-305661">
              <a:spcAft>
                <a:spcPts val="964"/>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normalizes brain EEG power across delta and gamma frequencies</a:t>
            </a:r>
          </a:p>
          <a:p>
            <a:pPr marL="1892855" lvl="1" indent="-305661">
              <a:spcAft>
                <a:spcPts val="964"/>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significant SPG302-associated changes map to regions with established EEG power abnormalities  </a:t>
            </a:r>
          </a:p>
        </p:txBody>
      </p:sp>
      <p:sp>
        <p:nvSpPr>
          <p:cNvPr id="926722624" name="TextBox 926722623">
            <a:extLst>
              <a:ext uri="{FF2B5EF4-FFF2-40B4-BE49-F238E27FC236}">
                <a16:creationId xmlns:a16="http://schemas.microsoft.com/office/drawing/2014/main" id="{FD1F6867-064D-DBA8-9377-06151B653E2E}"/>
              </a:ext>
            </a:extLst>
          </p:cNvPr>
          <p:cNvSpPr txBox="1"/>
          <p:nvPr/>
        </p:nvSpPr>
        <p:spPr>
          <a:xfrm>
            <a:off x="24891787" y="23055687"/>
            <a:ext cx="15811097" cy="1826141"/>
          </a:xfrm>
          <a:prstGeom prst="rect">
            <a:avLst/>
          </a:prstGeom>
          <a:noFill/>
        </p:spPr>
        <p:txBody>
          <a:bodyPr wrap="square">
            <a:spAutoFit/>
          </a:bodyPr>
          <a:lstStyle/>
          <a:p>
            <a:pPr marL="305661" indent="-305661">
              <a:spcAft>
                <a:spcPts val="964"/>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Durability – SPG302-associated EEG power improvements observed at 4 weeks continue at 8 and 24 weeks</a:t>
            </a:r>
          </a:p>
          <a:p>
            <a:pPr marL="3480048" lvl="2" indent="-305661">
              <a:spcAft>
                <a:spcPts val="964"/>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Increasing delta, theta, and alpha power and reduction in excessive gamma power</a:t>
            </a:r>
          </a:p>
          <a:p>
            <a:pPr marL="3480048" lvl="2" indent="-305661">
              <a:spcAft>
                <a:spcPts val="964"/>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SPG302 effects observed in whole brain and specifically in motor cortex</a:t>
            </a:r>
          </a:p>
        </p:txBody>
      </p:sp>
      <p:sp>
        <p:nvSpPr>
          <p:cNvPr id="926722625" name="TextBox 926722624">
            <a:extLst>
              <a:ext uri="{FF2B5EF4-FFF2-40B4-BE49-F238E27FC236}">
                <a16:creationId xmlns:a16="http://schemas.microsoft.com/office/drawing/2014/main" id="{4D1E89FA-040A-075D-7372-372A43B14403}"/>
              </a:ext>
            </a:extLst>
          </p:cNvPr>
          <p:cNvSpPr txBox="1"/>
          <p:nvPr/>
        </p:nvSpPr>
        <p:spPr>
          <a:xfrm>
            <a:off x="31965954" y="36771397"/>
            <a:ext cx="8944691" cy="4411464"/>
          </a:xfrm>
          <a:prstGeom prst="rect">
            <a:avLst/>
          </a:prstGeom>
          <a:noFill/>
        </p:spPr>
        <p:txBody>
          <a:bodyPr wrap="square">
            <a:spAutoFit/>
          </a:bodyPr>
          <a:lstStyle/>
          <a:p>
            <a:pPr marL="305661" indent="-305661">
              <a:spcAft>
                <a:spcPts val="482"/>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Support functional benefit – SPG302-associated EEG effects at Week 8 and 24 predict ALSFRS benefits</a:t>
            </a:r>
          </a:p>
          <a:p>
            <a:pPr marL="1892855" lvl="1" indent="-305661">
              <a:spcAft>
                <a:spcPts val="482"/>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Week 8 and 24 Delta power increases in whole brain correlate with reduction in ALSFRS decline at week 24</a:t>
            </a:r>
          </a:p>
          <a:p>
            <a:pPr marL="1892855" lvl="1" indent="-305661">
              <a:spcAft>
                <a:spcPts val="482"/>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Correlation between reduction in whole brain Gamma power reduction and reduction in ALSFRS decline</a:t>
            </a:r>
          </a:p>
          <a:p>
            <a:pPr marL="1892855" lvl="1" indent="-305661">
              <a:spcAft>
                <a:spcPts val="482"/>
              </a:spcAft>
              <a:buFont typeface="Wingdings" panose="020B0604020202020204" pitchFamily="34" charset="0"/>
              <a:buChar char="Ø"/>
            </a:pPr>
            <a:r>
              <a:rPr lang="en-US" sz="2400" b="1" dirty="0">
                <a:solidFill>
                  <a:schemeClr val="bg2">
                    <a:lumMod val="25000"/>
                  </a:schemeClr>
                </a:solidFill>
                <a:latin typeface="Arial" panose="020B0604020202020204" pitchFamily="34" charset="0"/>
                <a:cs typeface="Arial" panose="020B0604020202020204" pitchFamily="34" charset="0"/>
              </a:rPr>
              <a:t>Similar correlations in motor cortex (a logical finding in ALS) </a:t>
            </a:r>
          </a:p>
          <a:p>
            <a:pPr>
              <a:spcAft>
                <a:spcPts val="482"/>
              </a:spcAft>
            </a:pPr>
            <a:r>
              <a:rPr lang="en-US" sz="2400" i="1" dirty="0">
                <a:latin typeface="Arial" panose="020B0604020202020204" pitchFamily="34" charset="0"/>
                <a:cs typeface="Arial" panose="020B0604020202020204" pitchFamily="34" charset="0"/>
              </a:rPr>
              <a:t>manuscript in preparation</a:t>
            </a:r>
            <a:endParaRPr lang="en-US" sz="2400" i="1" dirty="0">
              <a:solidFill>
                <a:schemeClr val="bg2">
                  <a:lumMod val="25000"/>
                </a:schemeClr>
              </a:solidFill>
              <a:latin typeface="Arial" panose="020B0604020202020204" pitchFamily="34" charset="0"/>
              <a:cs typeface="Arial" panose="020B0604020202020204" pitchFamily="34" charset="0"/>
            </a:endParaRPr>
          </a:p>
        </p:txBody>
      </p:sp>
      <p:pic>
        <p:nvPicPr>
          <p:cNvPr id="926722626" name="Picture 926722625">
            <a:extLst>
              <a:ext uri="{FF2B5EF4-FFF2-40B4-BE49-F238E27FC236}">
                <a16:creationId xmlns:a16="http://schemas.microsoft.com/office/drawing/2014/main" id="{23B6B0FB-F201-93CE-41ED-C66B63B0B18F}"/>
              </a:ext>
            </a:extLst>
          </p:cNvPr>
          <p:cNvPicPr>
            <a:picLocks noChangeAspect="1"/>
          </p:cNvPicPr>
          <p:nvPr/>
        </p:nvPicPr>
        <p:blipFill>
          <a:blip r:embed="rId26"/>
          <a:stretch>
            <a:fillRect/>
          </a:stretch>
        </p:blipFill>
        <p:spPr>
          <a:xfrm>
            <a:off x="9402762" y="30044533"/>
            <a:ext cx="8551336" cy="5700889"/>
          </a:xfrm>
          <a:prstGeom prst="rect">
            <a:avLst/>
          </a:prstGeom>
        </p:spPr>
      </p:pic>
      <p:grpSp>
        <p:nvGrpSpPr>
          <p:cNvPr id="926722629" name="Group 926722628">
            <a:extLst>
              <a:ext uri="{FF2B5EF4-FFF2-40B4-BE49-F238E27FC236}">
                <a16:creationId xmlns:a16="http://schemas.microsoft.com/office/drawing/2014/main" id="{50EA1304-1776-E05A-E554-C7518F9D70B1}"/>
              </a:ext>
            </a:extLst>
          </p:cNvPr>
          <p:cNvGrpSpPr/>
          <p:nvPr/>
        </p:nvGrpSpPr>
        <p:grpSpPr>
          <a:xfrm>
            <a:off x="16393950" y="33729171"/>
            <a:ext cx="2973983" cy="529542"/>
            <a:chOff x="5147139" y="5752073"/>
            <a:chExt cx="3700958" cy="658986"/>
          </a:xfrm>
        </p:grpSpPr>
        <p:grpSp>
          <p:nvGrpSpPr>
            <p:cNvPr id="926722630" name="Group 926722629">
              <a:extLst>
                <a:ext uri="{FF2B5EF4-FFF2-40B4-BE49-F238E27FC236}">
                  <a16:creationId xmlns:a16="http://schemas.microsoft.com/office/drawing/2014/main" id="{C576C59B-BB2B-44B5-63E8-1264E4F47BAC}"/>
                </a:ext>
              </a:extLst>
            </p:cNvPr>
            <p:cNvGrpSpPr/>
            <p:nvPr/>
          </p:nvGrpSpPr>
          <p:grpSpPr>
            <a:xfrm>
              <a:off x="5147139" y="5752073"/>
              <a:ext cx="3147452" cy="437041"/>
              <a:chOff x="5147139" y="5752073"/>
              <a:chExt cx="3147452" cy="437041"/>
            </a:xfrm>
          </p:grpSpPr>
          <p:sp>
            <p:nvSpPr>
              <p:cNvPr id="926722634" name="Oval 926722633">
                <a:extLst>
                  <a:ext uri="{FF2B5EF4-FFF2-40B4-BE49-F238E27FC236}">
                    <a16:creationId xmlns:a16="http://schemas.microsoft.com/office/drawing/2014/main" id="{9CC02F7C-DAA9-A0EF-506A-85684629A87A}"/>
                  </a:ext>
                </a:extLst>
              </p:cNvPr>
              <p:cNvSpPr/>
              <p:nvPr/>
            </p:nvSpPr>
            <p:spPr>
              <a:xfrm>
                <a:off x="5147139" y="5869385"/>
                <a:ext cx="73152" cy="73152"/>
              </a:xfrm>
              <a:prstGeom prst="ellipse">
                <a:avLst/>
              </a:prstGeom>
              <a:noFill/>
              <a:ln w="19050">
                <a:solidFill>
                  <a:srgbClr val="009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800"/>
              </a:p>
            </p:txBody>
          </p:sp>
          <p:sp>
            <p:nvSpPr>
              <p:cNvPr id="926722635" name="TextBox 926722634">
                <a:extLst>
                  <a:ext uri="{FF2B5EF4-FFF2-40B4-BE49-F238E27FC236}">
                    <a16:creationId xmlns:a16="http://schemas.microsoft.com/office/drawing/2014/main" id="{AA16C774-9EF6-8AB0-379B-535CBE230923}"/>
                  </a:ext>
                </a:extLst>
              </p:cNvPr>
              <p:cNvSpPr txBox="1"/>
              <p:nvPr/>
            </p:nvSpPr>
            <p:spPr>
              <a:xfrm>
                <a:off x="5231357" y="5752073"/>
                <a:ext cx="3063234" cy="437041"/>
              </a:xfrm>
              <a:prstGeom prst="rect">
                <a:avLst/>
              </a:prstGeom>
              <a:noFill/>
            </p:spPr>
            <p:txBody>
              <a:bodyPr wrap="none" lIns="73479" tIns="36739" rIns="73479" bIns="36739" rtlCol="0" anchor="t">
                <a:spAutoFit/>
              </a:bodyPr>
              <a:lstStyle/>
              <a:p>
                <a:r>
                  <a:rPr lang="en-US" sz="1800" dirty="0"/>
                  <a:t>Stabilizing or Improving</a:t>
                </a:r>
                <a:endParaRPr lang="en-US" sz="8800" dirty="0"/>
              </a:p>
            </p:txBody>
          </p:sp>
        </p:grpSp>
        <p:grpSp>
          <p:nvGrpSpPr>
            <p:cNvPr id="926722631" name="Group 926722630">
              <a:extLst>
                <a:ext uri="{FF2B5EF4-FFF2-40B4-BE49-F238E27FC236}">
                  <a16:creationId xmlns:a16="http://schemas.microsoft.com/office/drawing/2014/main" id="{42EEFE19-7C6E-711E-D7E4-5F1DED7B1E99}"/>
                </a:ext>
              </a:extLst>
            </p:cNvPr>
            <p:cNvGrpSpPr/>
            <p:nvPr/>
          </p:nvGrpSpPr>
          <p:grpSpPr>
            <a:xfrm>
              <a:off x="5147139" y="5951445"/>
              <a:ext cx="3700958" cy="459614"/>
              <a:chOff x="5147139" y="5951445"/>
              <a:chExt cx="3700958" cy="459614"/>
            </a:xfrm>
          </p:grpSpPr>
          <p:sp>
            <p:nvSpPr>
              <p:cNvPr id="926722632" name="Oval 926722631">
                <a:extLst>
                  <a:ext uri="{FF2B5EF4-FFF2-40B4-BE49-F238E27FC236}">
                    <a16:creationId xmlns:a16="http://schemas.microsoft.com/office/drawing/2014/main" id="{C41F023C-8D93-2097-A48B-78B6AB5FA750}"/>
                  </a:ext>
                </a:extLst>
              </p:cNvPr>
              <p:cNvSpPr/>
              <p:nvPr/>
            </p:nvSpPr>
            <p:spPr>
              <a:xfrm>
                <a:off x="5147139" y="6068757"/>
                <a:ext cx="73152" cy="7315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800"/>
              </a:p>
            </p:txBody>
          </p:sp>
          <p:sp>
            <p:nvSpPr>
              <p:cNvPr id="926722633" name="TextBox 926722632">
                <a:extLst>
                  <a:ext uri="{FF2B5EF4-FFF2-40B4-BE49-F238E27FC236}">
                    <a16:creationId xmlns:a16="http://schemas.microsoft.com/office/drawing/2014/main" id="{11D75FF3-F872-AB57-5341-17701FE324E7}"/>
                  </a:ext>
                </a:extLst>
              </p:cNvPr>
              <p:cNvSpPr txBox="1"/>
              <p:nvPr/>
            </p:nvSpPr>
            <p:spPr>
              <a:xfrm>
                <a:off x="5231357" y="5951445"/>
                <a:ext cx="3616740" cy="459614"/>
              </a:xfrm>
              <a:prstGeom prst="rect">
                <a:avLst/>
              </a:prstGeom>
              <a:noFill/>
            </p:spPr>
            <p:txBody>
              <a:bodyPr wrap="none" rtlCol="0">
                <a:spAutoFit/>
              </a:bodyPr>
              <a:lstStyle/>
              <a:p>
                <a:r>
                  <a:rPr lang="en-US" sz="1800" dirty="0"/>
                  <a:t>Worsening in rate of decline</a:t>
                </a:r>
              </a:p>
            </p:txBody>
          </p:sp>
        </p:grpSp>
      </p:grpSp>
      <p:sp>
        <p:nvSpPr>
          <p:cNvPr id="926722636" name="Rectangle 926722635">
            <a:extLst>
              <a:ext uri="{FF2B5EF4-FFF2-40B4-BE49-F238E27FC236}">
                <a16:creationId xmlns:a16="http://schemas.microsoft.com/office/drawing/2014/main" id="{A3211BA1-4C09-D0ED-49EB-94743DF635E8}"/>
              </a:ext>
            </a:extLst>
          </p:cNvPr>
          <p:cNvSpPr/>
          <p:nvPr/>
        </p:nvSpPr>
        <p:spPr>
          <a:xfrm>
            <a:off x="19288473" y="6400850"/>
            <a:ext cx="5821884" cy="8015987"/>
          </a:xfrm>
          <a:prstGeom prst="rect">
            <a:avLst/>
          </a:prstGeom>
          <a:no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46">
              <a:solidFill>
                <a:schemeClr val="bg2"/>
              </a:solidFill>
              <a:latin typeface="Arial" panose="020B0604020202020204" pitchFamily="34" charset="0"/>
              <a:cs typeface="Arial" panose="020B0604020202020204" pitchFamily="34" charset="0"/>
            </a:endParaRPr>
          </a:p>
        </p:txBody>
      </p:sp>
      <p:sp>
        <p:nvSpPr>
          <p:cNvPr id="926722637" name="Rectangle 926722636">
            <a:extLst>
              <a:ext uri="{FF2B5EF4-FFF2-40B4-BE49-F238E27FC236}">
                <a16:creationId xmlns:a16="http://schemas.microsoft.com/office/drawing/2014/main" id="{C48A401B-1541-0BA0-E78D-ECA6CEE0A1BF}"/>
              </a:ext>
            </a:extLst>
          </p:cNvPr>
          <p:cNvSpPr/>
          <p:nvPr/>
        </p:nvSpPr>
        <p:spPr>
          <a:xfrm>
            <a:off x="25350475" y="6397522"/>
            <a:ext cx="6173499" cy="8015987"/>
          </a:xfrm>
          <a:prstGeom prst="rect">
            <a:avLst/>
          </a:prstGeom>
          <a:no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46">
              <a:solidFill>
                <a:schemeClr val="bg2"/>
              </a:solidFill>
              <a:latin typeface="Arial" panose="020B0604020202020204" pitchFamily="34" charset="0"/>
              <a:cs typeface="Arial" panose="020B0604020202020204" pitchFamily="34" charset="0"/>
            </a:endParaRPr>
          </a:p>
        </p:txBody>
      </p:sp>
      <p:sp>
        <p:nvSpPr>
          <p:cNvPr id="926722642" name="TextBox 926722641">
            <a:extLst>
              <a:ext uri="{FF2B5EF4-FFF2-40B4-BE49-F238E27FC236}">
                <a16:creationId xmlns:a16="http://schemas.microsoft.com/office/drawing/2014/main" id="{B07CCBDB-F2BE-B0BE-FDD4-8E352FFB356F}"/>
              </a:ext>
            </a:extLst>
          </p:cNvPr>
          <p:cNvSpPr txBox="1"/>
          <p:nvPr/>
        </p:nvSpPr>
        <p:spPr>
          <a:xfrm>
            <a:off x="19351618" y="6550586"/>
            <a:ext cx="5569414" cy="7622600"/>
          </a:xfrm>
          <a:prstGeom prst="rect">
            <a:avLst/>
          </a:prstGeom>
          <a:noFill/>
        </p:spPr>
        <p:txBody>
          <a:bodyPr wrap="square">
            <a:spAutoFit/>
          </a:bodyPr>
          <a:lstStyle/>
          <a:p>
            <a:pPr marL="367406" indent="-367406">
              <a:spcAft>
                <a:spcPts val="964"/>
              </a:spcAft>
              <a:buFont typeface="Wingdings" panose="05000000000000000000" pitchFamily="2" charset="2"/>
              <a:buChar char="v"/>
            </a:pPr>
            <a:r>
              <a:rPr lang="en-US" sz="2400" dirty="0">
                <a:latin typeface="Arial" panose="020B0604020202020204" pitchFamily="34" charset="0"/>
                <a:cs typeface="Arial" panose="020B0604020202020204" pitchFamily="34" charset="0"/>
              </a:rPr>
              <a:t>No laboratory abnormalities associated with SPG301 at 300mg QD </a:t>
            </a:r>
          </a:p>
          <a:p>
            <a:pPr marL="367406" indent="-367406">
              <a:spcAft>
                <a:spcPts val="964"/>
              </a:spcAft>
              <a:buFont typeface="Wingdings" panose="05000000000000000000" pitchFamily="2" charset="2"/>
              <a:buChar char="v"/>
            </a:pPr>
            <a:r>
              <a:rPr lang="en-US" sz="2400" dirty="0">
                <a:latin typeface="Arial" panose="020B0604020202020204" pitchFamily="34" charset="0"/>
                <a:cs typeface="Arial" panose="020B0604020202020204" pitchFamily="34" charset="0"/>
              </a:rPr>
              <a:t>No vital sign changes associated with SPG302</a:t>
            </a:r>
          </a:p>
          <a:p>
            <a:pPr marL="367406" indent="-367406">
              <a:spcAft>
                <a:spcPts val="964"/>
              </a:spcAft>
              <a:buFont typeface="Wingdings" panose="05000000000000000000" pitchFamily="2" charset="2"/>
              <a:buChar char="v"/>
            </a:pPr>
            <a:r>
              <a:rPr lang="en-US" sz="2400" dirty="0">
                <a:latin typeface="Arial" panose="020B0604020202020204" pitchFamily="34" charset="0"/>
                <a:cs typeface="Arial" panose="020B0604020202020204" pitchFamily="34" charset="0"/>
              </a:rPr>
              <a:t>Treatment Emergent Adverse Events - 4/24 (16.7%)  3 related to elevated liver enzymes (one grade 3 and drug withdrawn due to immunological disease; one grade 2 and grade 1 with dose not changed nor stopped); one case of grade 1 skin rash (dose not changed)</a:t>
            </a:r>
          </a:p>
          <a:p>
            <a:pPr marL="367406" indent="-367406">
              <a:spcAft>
                <a:spcPts val="964"/>
              </a:spcAft>
              <a:buFont typeface="Wingdings" panose="05000000000000000000" pitchFamily="2" charset="2"/>
              <a:buChar char="v"/>
            </a:pPr>
            <a:r>
              <a:rPr lang="en-US" sz="2400" dirty="0">
                <a:latin typeface="Arial" panose="020B0604020202020204" pitchFamily="34" charset="0"/>
                <a:cs typeface="Arial" panose="020B0604020202020204" pitchFamily="34" charset="0"/>
              </a:rPr>
              <a:t>Serious Adverse events- all unrelated (pulmonary embolism, pneumonia aspiration, respiratory failure, vomiting, and joint injury)</a:t>
            </a:r>
          </a:p>
          <a:p>
            <a:pPr marL="367406" indent="-367406">
              <a:spcAft>
                <a:spcPts val="964"/>
              </a:spcAft>
              <a:buFont typeface="Wingdings" panose="05000000000000000000" pitchFamily="2" charset="2"/>
              <a:buChar char="v"/>
            </a:pPr>
            <a:r>
              <a:rPr lang="en-US" sz="2400" dirty="0">
                <a:latin typeface="Arial" panose="020B0604020202020204" pitchFamily="34" charset="0"/>
                <a:cs typeface="Arial" panose="020B0604020202020204" pitchFamily="34" charset="0"/>
              </a:rPr>
              <a:t>One case of death due to accidental drowning</a:t>
            </a:r>
          </a:p>
        </p:txBody>
      </p:sp>
      <p:pic>
        <p:nvPicPr>
          <p:cNvPr id="926722638" name="Picture 926722637" descr="A graph of a line graph&#10;&#10;AI-generated content may be incorrect.">
            <a:extLst>
              <a:ext uri="{FF2B5EF4-FFF2-40B4-BE49-F238E27FC236}">
                <a16:creationId xmlns:a16="http://schemas.microsoft.com/office/drawing/2014/main" id="{B1B1CB38-A6F8-266A-27A5-4254336FE8D8}"/>
              </a:ext>
            </a:extLst>
          </p:cNvPr>
          <p:cNvPicPr>
            <a:picLocks noChangeAspect="1"/>
          </p:cNvPicPr>
          <p:nvPr/>
        </p:nvPicPr>
        <p:blipFill>
          <a:blip r:embed="rId27"/>
          <a:stretch>
            <a:fillRect/>
          </a:stretch>
        </p:blipFill>
        <p:spPr>
          <a:xfrm>
            <a:off x="25801472" y="11129482"/>
            <a:ext cx="2681414" cy="3078414"/>
          </a:xfrm>
          <a:prstGeom prst="rect">
            <a:avLst/>
          </a:prstGeom>
        </p:spPr>
      </p:pic>
      <p:sp>
        <p:nvSpPr>
          <p:cNvPr id="926722640" name="TextBox 926722639">
            <a:extLst>
              <a:ext uri="{FF2B5EF4-FFF2-40B4-BE49-F238E27FC236}">
                <a16:creationId xmlns:a16="http://schemas.microsoft.com/office/drawing/2014/main" id="{1332311E-06F3-6E00-226A-6E3CF0FAA24F}"/>
              </a:ext>
            </a:extLst>
          </p:cNvPr>
          <p:cNvSpPr txBox="1"/>
          <p:nvPr/>
        </p:nvSpPr>
        <p:spPr>
          <a:xfrm>
            <a:off x="25387649" y="6582662"/>
            <a:ext cx="6060785" cy="4283224"/>
          </a:xfrm>
          <a:prstGeom prst="rect">
            <a:avLst/>
          </a:prstGeom>
          <a:noFill/>
        </p:spPr>
        <p:txBody>
          <a:bodyPr wrap="square">
            <a:spAutoFit/>
          </a:bodyPr>
          <a:lstStyle/>
          <a:p>
            <a:pPr marL="342900" indent="-342900">
              <a:spcAft>
                <a:spcPts val="482"/>
              </a:spcAft>
              <a:buFont typeface="Wingdings" panose="05000000000000000000" pitchFamily="2" charset="2"/>
              <a:buChar char="v"/>
            </a:pPr>
            <a:r>
              <a:rPr lang="en-US" sz="2400" dirty="0">
                <a:latin typeface="Arial" panose="020B0604020202020204" pitchFamily="34" charset="0"/>
                <a:cs typeface="Arial" panose="020B0604020202020204" pitchFamily="34" charset="0"/>
              </a:rPr>
              <a:t>SPG302 pharmacokinetics are characterized by early attainment of maximal plasma concentrations after oral administration, with a rapid terminal half-life. </a:t>
            </a:r>
          </a:p>
          <a:p>
            <a:pPr marL="342900" indent="-342900">
              <a:spcAft>
                <a:spcPts val="482"/>
              </a:spcAft>
              <a:buFont typeface="Wingdings" panose="05000000000000000000" pitchFamily="2" charset="2"/>
              <a:buChar char="v"/>
            </a:pPr>
            <a:r>
              <a:rPr lang="en-US" sz="2400" dirty="0">
                <a:latin typeface="Arial" panose="020B0604020202020204" pitchFamily="34" charset="0"/>
                <a:cs typeface="Arial" panose="020B0604020202020204" pitchFamily="34" charset="0"/>
              </a:rPr>
              <a:t>Very comparable between healthy volunteers and patients with ALS </a:t>
            </a:r>
          </a:p>
          <a:p>
            <a:pPr marL="342900" indent="-342900">
              <a:spcAft>
                <a:spcPts val="482"/>
              </a:spcAft>
              <a:buFont typeface="Wingdings" panose="05000000000000000000" pitchFamily="2" charset="2"/>
              <a:buChar char="v"/>
            </a:pPr>
            <a:r>
              <a:rPr lang="en-US" sz="2400" dirty="0">
                <a:latin typeface="Arial" panose="020B0604020202020204" pitchFamily="34" charset="0"/>
                <a:cs typeface="Arial" panose="020B0604020202020204" pitchFamily="34" charset="0"/>
              </a:rPr>
              <a:t>Daily dosing of SPG302 is associated with a time-dependent reduction in SPG302 exposure, which appears to stabilize after 28 days of treatment. </a:t>
            </a:r>
          </a:p>
        </p:txBody>
      </p:sp>
      <p:pic>
        <p:nvPicPr>
          <p:cNvPr id="6" name="Picture 5">
            <a:extLst>
              <a:ext uri="{FF2B5EF4-FFF2-40B4-BE49-F238E27FC236}">
                <a16:creationId xmlns:a16="http://schemas.microsoft.com/office/drawing/2014/main" id="{4A2742FA-0F97-68B8-27D6-BEECCA0D5B6F}"/>
              </a:ext>
            </a:extLst>
          </p:cNvPr>
          <p:cNvPicPr>
            <a:picLocks noChangeAspect="1"/>
          </p:cNvPicPr>
          <p:nvPr/>
        </p:nvPicPr>
        <p:blipFill>
          <a:blip r:embed="rId28"/>
          <a:stretch>
            <a:fillRect/>
          </a:stretch>
        </p:blipFill>
        <p:spPr>
          <a:xfrm>
            <a:off x="28870178" y="11086100"/>
            <a:ext cx="2232099" cy="3144495"/>
          </a:xfrm>
          <a:prstGeom prst="rect">
            <a:avLst/>
          </a:prstGeom>
        </p:spPr>
      </p:pic>
      <p:sp>
        <p:nvSpPr>
          <p:cNvPr id="7" name="TextBox 6">
            <a:extLst>
              <a:ext uri="{FF2B5EF4-FFF2-40B4-BE49-F238E27FC236}">
                <a16:creationId xmlns:a16="http://schemas.microsoft.com/office/drawing/2014/main" id="{40724B0B-B10A-7B91-7939-CABC8CC8A61C}"/>
              </a:ext>
            </a:extLst>
          </p:cNvPr>
          <p:cNvSpPr txBox="1"/>
          <p:nvPr/>
        </p:nvSpPr>
        <p:spPr>
          <a:xfrm>
            <a:off x="30141747" y="12073918"/>
            <a:ext cx="1010213" cy="586956"/>
          </a:xfrm>
          <a:prstGeom prst="rect">
            <a:avLst/>
          </a:prstGeom>
          <a:noFill/>
        </p:spPr>
        <p:txBody>
          <a:bodyPr wrap="none" rtlCol="0">
            <a:spAutoFit/>
          </a:bodyPr>
          <a:lstStyle/>
          <a:p>
            <a:r>
              <a:rPr lang="en-US" sz="1607" dirty="0"/>
              <a:t>ALS Day 1</a:t>
            </a:r>
          </a:p>
          <a:p>
            <a:r>
              <a:rPr lang="en-US" sz="1607" dirty="0"/>
              <a:t> and D28</a:t>
            </a:r>
          </a:p>
        </p:txBody>
      </p:sp>
      <p:sp>
        <p:nvSpPr>
          <p:cNvPr id="10" name="TextBox 9">
            <a:extLst>
              <a:ext uri="{FF2B5EF4-FFF2-40B4-BE49-F238E27FC236}">
                <a16:creationId xmlns:a16="http://schemas.microsoft.com/office/drawing/2014/main" id="{8AFF638F-3F82-F109-3EC6-268CD600CECB}"/>
              </a:ext>
            </a:extLst>
          </p:cNvPr>
          <p:cNvSpPr txBox="1"/>
          <p:nvPr/>
        </p:nvSpPr>
        <p:spPr>
          <a:xfrm>
            <a:off x="26756293" y="12073918"/>
            <a:ext cx="1297150" cy="586956"/>
          </a:xfrm>
          <a:prstGeom prst="rect">
            <a:avLst/>
          </a:prstGeom>
          <a:noFill/>
        </p:spPr>
        <p:txBody>
          <a:bodyPr wrap="none" rtlCol="0">
            <a:spAutoFit/>
          </a:bodyPr>
          <a:lstStyle/>
          <a:p>
            <a:r>
              <a:rPr lang="en-US" sz="1607" dirty="0"/>
              <a:t>ALS Day 1 </a:t>
            </a:r>
          </a:p>
          <a:p>
            <a:r>
              <a:rPr lang="en-US" sz="1607" dirty="0"/>
              <a:t>and HV Day 1</a:t>
            </a:r>
          </a:p>
        </p:txBody>
      </p:sp>
      <p:sp>
        <p:nvSpPr>
          <p:cNvPr id="24" name="TextBox 23">
            <a:extLst>
              <a:ext uri="{FF2B5EF4-FFF2-40B4-BE49-F238E27FC236}">
                <a16:creationId xmlns:a16="http://schemas.microsoft.com/office/drawing/2014/main" id="{8EA73847-1803-D147-E2CF-9D23B9793C53}"/>
              </a:ext>
            </a:extLst>
          </p:cNvPr>
          <p:cNvSpPr txBox="1"/>
          <p:nvPr/>
        </p:nvSpPr>
        <p:spPr>
          <a:xfrm>
            <a:off x="19787183" y="28745707"/>
            <a:ext cx="11642797" cy="1938992"/>
          </a:xfrm>
          <a:prstGeom prst="rect">
            <a:avLst/>
          </a:prstGeom>
          <a:noFill/>
        </p:spPr>
        <p:txBody>
          <a:bodyPr wrap="square">
            <a:spAutoFit/>
          </a:bodyPr>
          <a:lstStyle/>
          <a:p>
            <a:pPr algn="just"/>
            <a:r>
              <a:rPr lang="en-US" sz="2400" dirty="0">
                <a:latin typeface="Arial" panose="020B0604020202020204" pitchFamily="34" charset="0"/>
                <a:cs typeface="Arial" panose="020B0604020202020204" pitchFamily="34" charset="0"/>
              </a:rPr>
              <a:t>Mean ALSFRS-R scores (±SD) from baseline to 24 Weeks for PRO-ACT controls (n=299)</a:t>
            </a:r>
          </a:p>
          <a:p>
            <a:pPr algn="just"/>
            <a:r>
              <a:rPr lang="en-US" sz="2400" dirty="0" err="1">
                <a:latin typeface="Arial" panose="020B0604020202020204" pitchFamily="34" charset="0"/>
                <a:cs typeface="Arial" panose="020B0604020202020204" pitchFamily="34" charset="0"/>
              </a:rPr>
              <a:t>mITT</a:t>
            </a:r>
            <a:r>
              <a:rPr lang="en-US" sz="2400" dirty="0">
                <a:latin typeface="Arial" panose="020B0604020202020204" pitchFamily="34" charset="0"/>
                <a:cs typeface="Arial" panose="020B0604020202020204" pitchFamily="34" charset="0"/>
              </a:rPr>
              <a:t> population (n=23), stable/improved participants (ALSFRS-R slope ≥ 0 at 24 weeks; n=19), and participants that worsened (ALSFRS-R slope ≤ 0 at 24 weeks n=4).</a:t>
            </a:r>
          </a:p>
        </p:txBody>
      </p:sp>
      <p:sp>
        <p:nvSpPr>
          <p:cNvPr id="22" name="TextBox 21">
            <a:extLst>
              <a:ext uri="{FF2B5EF4-FFF2-40B4-BE49-F238E27FC236}">
                <a16:creationId xmlns:a16="http://schemas.microsoft.com/office/drawing/2014/main" id="{57670CCE-5F69-3F08-B9A4-3C735E9975B3}"/>
              </a:ext>
            </a:extLst>
          </p:cNvPr>
          <p:cNvSpPr txBox="1"/>
          <p:nvPr/>
        </p:nvSpPr>
        <p:spPr>
          <a:xfrm>
            <a:off x="182642" y="25047693"/>
            <a:ext cx="7754355" cy="2870016"/>
          </a:xfrm>
          <a:prstGeom prst="rect">
            <a:avLst/>
          </a:prstGeom>
          <a:noFill/>
        </p:spPr>
        <p:txBody>
          <a:bodyPr wrap="square" rtlCol="0">
            <a:spAutoFit/>
          </a:bodyPr>
          <a:lstStyle/>
          <a:p>
            <a:pPr marL="275554" indent="-275554">
              <a:spcAft>
                <a:spcPts val="482"/>
              </a:spcAft>
              <a:buFont typeface="Arial" panose="020B0604020202020204" pitchFamily="34" charset="0"/>
              <a:buChar char="•"/>
            </a:pPr>
            <a:r>
              <a:rPr lang="en-US" sz="2400" dirty="0">
                <a:latin typeface="Arial" panose="020B0604020202020204" pitchFamily="34" charset="0"/>
                <a:cs typeface="Arial" panose="020B0604020202020204" pitchFamily="34" charset="0"/>
              </a:rPr>
              <a:t>Dose: 300mg oral QD</a:t>
            </a:r>
          </a:p>
          <a:p>
            <a:pPr marL="275554" indent="-275554">
              <a:spcAft>
                <a:spcPts val="482"/>
              </a:spcAft>
              <a:buFont typeface="Arial" panose="020B0604020202020204" pitchFamily="34" charset="0"/>
              <a:buChar char="•"/>
            </a:pPr>
            <a:r>
              <a:rPr lang="en-US" sz="2400" dirty="0">
                <a:latin typeface="Arial" panose="020B0604020202020204" pitchFamily="34" charset="0"/>
                <a:cs typeface="Arial" panose="020B0604020202020204" pitchFamily="34" charset="0"/>
              </a:rPr>
              <a:t>Primary Endpoint – Safety &amp; Tolerability </a:t>
            </a:r>
          </a:p>
          <a:p>
            <a:pPr marL="275554" indent="-275554">
              <a:spcAft>
                <a:spcPts val="482"/>
              </a:spcAft>
              <a:buFont typeface="Arial" panose="020B0604020202020204" pitchFamily="34" charset="0"/>
              <a:buChar char="•"/>
            </a:pPr>
            <a:r>
              <a:rPr lang="en-US" sz="2400" dirty="0">
                <a:latin typeface="Arial" panose="020B0604020202020204" pitchFamily="34" charset="0"/>
                <a:cs typeface="Arial" panose="020B0604020202020204" pitchFamily="34" charset="0"/>
              </a:rPr>
              <a:t>Clinical Outcome Measures – ALSFRS-R and NfL</a:t>
            </a:r>
          </a:p>
          <a:p>
            <a:pPr marL="275554" indent="-275554">
              <a:spcAft>
                <a:spcPts val="482"/>
              </a:spcAft>
              <a:buFont typeface="Arial" panose="020B0604020202020204" pitchFamily="34" charset="0"/>
              <a:buChar char="•"/>
            </a:pPr>
            <a:r>
              <a:rPr lang="en-US" sz="2400" dirty="0">
                <a:latin typeface="Arial" panose="020B0604020202020204" pitchFamily="34" charset="0"/>
                <a:cs typeface="Arial" panose="020B0604020202020204" pitchFamily="34" charset="0"/>
              </a:rPr>
              <a:t>Neurophysiological Measures (to confirm pharmacological activity) – EEG, ERP, TMS assesses efficacy in normalizing ALS signature changes in brain activity</a:t>
            </a:r>
          </a:p>
        </p:txBody>
      </p:sp>
      <p:sp>
        <p:nvSpPr>
          <p:cNvPr id="28" name="Rectangle 27">
            <a:extLst>
              <a:ext uri="{FF2B5EF4-FFF2-40B4-BE49-F238E27FC236}">
                <a16:creationId xmlns:a16="http://schemas.microsoft.com/office/drawing/2014/main" id="{4B13FB74-4F15-5FDC-9E0B-6F7D697A5A27}"/>
              </a:ext>
            </a:extLst>
          </p:cNvPr>
          <p:cNvSpPr/>
          <p:nvPr/>
        </p:nvSpPr>
        <p:spPr>
          <a:xfrm>
            <a:off x="31767740" y="5321761"/>
            <a:ext cx="9142905" cy="937703"/>
          </a:xfrm>
          <a:prstGeom prst="rect">
            <a:avLst/>
          </a:prstGeom>
          <a:solidFill>
            <a:srgbClr val="A8AC6F"/>
          </a:solid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 panose="020B0604020202020204" pitchFamily="34" charset="0"/>
                <a:cs typeface="Arial" panose="020B0604020202020204" pitchFamily="34" charset="0"/>
              </a:rPr>
              <a:t>NfL</a:t>
            </a:r>
          </a:p>
        </p:txBody>
      </p:sp>
      <p:pic>
        <p:nvPicPr>
          <p:cNvPr id="30" name="Picture 29" descr="A graph of a slope&#10;&#10;AI-generated content may be incorrect.">
            <a:extLst>
              <a:ext uri="{FF2B5EF4-FFF2-40B4-BE49-F238E27FC236}">
                <a16:creationId xmlns:a16="http://schemas.microsoft.com/office/drawing/2014/main" id="{48914B33-94B0-8B63-CCFB-536F6B97A3BE}"/>
              </a:ext>
            </a:extLst>
          </p:cNvPr>
          <p:cNvPicPr>
            <a:picLocks noChangeAspect="1"/>
          </p:cNvPicPr>
          <p:nvPr/>
        </p:nvPicPr>
        <p:blipFill>
          <a:blip r:embed="rId29"/>
          <a:srcRect t="13750" r="132"/>
          <a:stretch>
            <a:fillRect/>
          </a:stretch>
        </p:blipFill>
        <p:spPr>
          <a:xfrm>
            <a:off x="35452355" y="11191178"/>
            <a:ext cx="5324735" cy="2917826"/>
          </a:xfrm>
          <a:prstGeom prst="rect">
            <a:avLst/>
          </a:prstGeom>
        </p:spPr>
      </p:pic>
      <p:sp>
        <p:nvSpPr>
          <p:cNvPr id="32" name="Rectangle 31">
            <a:extLst>
              <a:ext uri="{FF2B5EF4-FFF2-40B4-BE49-F238E27FC236}">
                <a16:creationId xmlns:a16="http://schemas.microsoft.com/office/drawing/2014/main" id="{C923E7D5-56CD-4C61-72AB-8BCDC78916B5}"/>
              </a:ext>
            </a:extLst>
          </p:cNvPr>
          <p:cNvSpPr/>
          <p:nvPr/>
        </p:nvSpPr>
        <p:spPr>
          <a:xfrm>
            <a:off x="31767740" y="6397521"/>
            <a:ext cx="9155610" cy="8015987"/>
          </a:xfrm>
          <a:prstGeom prst="rect">
            <a:avLst/>
          </a:prstGeom>
          <a:noFill/>
          <a:ln w="57150">
            <a:solidFill>
              <a:srgbClr val="A8AC6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endParaRPr lang="en-US" sz="1446">
              <a:solidFill>
                <a:schemeClr val="bg2"/>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64742C1-1828-61A2-93FC-D1AFAF2E94B1}"/>
              </a:ext>
            </a:extLst>
          </p:cNvPr>
          <p:cNvSpPr txBox="1"/>
          <p:nvPr/>
        </p:nvSpPr>
        <p:spPr>
          <a:xfrm>
            <a:off x="31958125" y="8053267"/>
            <a:ext cx="4306897" cy="812859"/>
          </a:xfrm>
          <a:prstGeom prst="rect">
            <a:avLst/>
          </a:prstGeom>
          <a:noFill/>
        </p:spPr>
        <p:txBody>
          <a:bodyPr wrap="square" lIns="73479" tIns="36739" rIns="73479" bIns="36739" rtlCol="0" anchor="t">
            <a:spAutoFit/>
          </a:bodyPr>
          <a:lstStyle/>
          <a:p>
            <a:pPr algn="ctr">
              <a:spcAft>
                <a:spcPts val="241"/>
              </a:spcAft>
            </a:pPr>
            <a:r>
              <a:rPr lang="en-US" sz="2400" b="1" dirty="0">
                <a:solidFill>
                  <a:srgbClr val="0E76BD"/>
                </a:solidFill>
              </a:rPr>
              <a:t>Baseline NfL vs Baseline ALSFRS Slope</a:t>
            </a:r>
            <a:endParaRPr lang="en-US" sz="7200" dirty="0"/>
          </a:p>
        </p:txBody>
      </p:sp>
      <p:sp>
        <p:nvSpPr>
          <p:cNvPr id="35" name="TextBox 34">
            <a:extLst>
              <a:ext uri="{FF2B5EF4-FFF2-40B4-BE49-F238E27FC236}">
                <a16:creationId xmlns:a16="http://schemas.microsoft.com/office/drawing/2014/main" id="{3269C866-C520-A369-4C11-030CF6A7C8E4}"/>
              </a:ext>
            </a:extLst>
          </p:cNvPr>
          <p:cNvSpPr txBox="1"/>
          <p:nvPr/>
        </p:nvSpPr>
        <p:spPr>
          <a:xfrm>
            <a:off x="36321407" y="10188914"/>
            <a:ext cx="4306897" cy="812859"/>
          </a:xfrm>
          <a:prstGeom prst="rect">
            <a:avLst/>
          </a:prstGeom>
          <a:noFill/>
        </p:spPr>
        <p:txBody>
          <a:bodyPr wrap="square" lIns="73479" tIns="36739" rIns="73479" bIns="36739" rtlCol="0" anchor="t">
            <a:spAutoFit/>
          </a:bodyPr>
          <a:lstStyle/>
          <a:p>
            <a:pPr algn="ctr">
              <a:spcAft>
                <a:spcPts val="241"/>
              </a:spcAft>
            </a:pPr>
            <a:r>
              <a:rPr lang="en-US" sz="2400" b="1" dirty="0">
                <a:solidFill>
                  <a:srgbClr val="0E76BD"/>
                </a:solidFill>
              </a:rPr>
              <a:t>Baseline NfL vs 24 Week ALSFRS Slope</a:t>
            </a:r>
            <a:endParaRPr lang="en-US" sz="2400" dirty="0"/>
          </a:p>
        </p:txBody>
      </p:sp>
      <p:sp>
        <p:nvSpPr>
          <p:cNvPr id="43" name="TextBox 42">
            <a:extLst>
              <a:ext uri="{FF2B5EF4-FFF2-40B4-BE49-F238E27FC236}">
                <a16:creationId xmlns:a16="http://schemas.microsoft.com/office/drawing/2014/main" id="{05132A27-5FC7-9A7B-D238-E4B81C4BE2C0}"/>
              </a:ext>
            </a:extLst>
          </p:cNvPr>
          <p:cNvSpPr txBox="1"/>
          <p:nvPr/>
        </p:nvSpPr>
        <p:spPr>
          <a:xfrm>
            <a:off x="31907433" y="6582972"/>
            <a:ext cx="8571778" cy="1207839"/>
          </a:xfrm>
          <a:prstGeom prst="rect">
            <a:avLst/>
          </a:prstGeom>
          <a:noFill/>
        </p:spPr>
        <p:txBody>
          <a:bodyPr wrap="square" lIns="73479" tIns="36739" rIns="73479" bIns="36739" rtlCol="0" anchor="t">
            <a:spAutoFit/>
          </a:bodyPr>
          <a:lstStyle/>
          <a:p>
            <a:pPr>
              <a:spcAft>
                <a:spcPts val="241"/>
              </a:spcAft>
            </a:pPr>
            <a:r>
              <a:rPr lang="en-US" sz="2400" b="1" dirty="0">
                <a:solidFill>
                  <a:srgbClr val="0E76BD"/>
                </a:solidFill>
                <a:latin typeface="Arial" panose="020B0604020202020204" pitchFamily="34" charset="0"/>
                <a:cs typeface="Arial" panose="020B0604020202020204" pitchFamily="34" charset="0"/>
              </a:rPr>
              <a:t>NfL is a prognostic measure</a:t>
            </a:r>
          </a:p>
          <a:p>
            <a:pPr marL="321480" indent="-229629">
              <a:buClr>
                <a:srgbClr val="0070C0"/>
              </a:buClr>
              <a:buFont typeface="Courier New" panose="02070309020205020404" pitchFamily="49" charset="0"/>
              <a:buChar char="o"/>
            </a:pPr>
            <a:r>
              <a:rPr lang="en-US" sz="2400" dirty="0">
                <a:latin typeface="Arial" panose="020B0604020202020204" pitchFamily="34" charset="0"/>
                <a:ea typeface="Times New Roman" panose="02020603050405020304" pitchFamily="18" charset="0"/>
                <a:cs typeface="Arial" panose="020B0604020202020204" pitchFamily="34" charset="0"/>
              </a:rPr>
              <a:t>higher baseline NfL = faster rate of decline</a:t>
            </a:r>
          </a:p>
          <a:p>
            <a:pPr marL="321480" indent="-229629">
              <a:buClr>
                <a:srgbClr val="0070C0"/>
              </a:buClr>
              <a:buFont typeface="Courier New" panose="02070309020205020404" pitchFamily="49" charset="0"/>
              <a:buChar char="o"/>
            </a:pPr>
            <a:r>
              <a:rPr lang="en-US" sz="2400" dirty="0">
                <a:latin typeface="Arial" panose="020B0604020202020204" pitchFamily="34" charset="0"/>
                <a:ea typeface="Times New Roman" panose="02020603050405020304" pitchFamily="18" charset="0"/>
                <a:cs typeface="Arial" panose="020B0604020202020204" pitchFamily="34" charset="0"/>
              </a:rPr>
              <a:t>lower baseline NfL = slower progression</a:t>
            </a:r>
            <a:endParaRPr lang="en-US" sz="2400" dirty="0">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BC422C3D-C817-2C3E-4CFC-8C762D4CA535}"/>
              </a:ext>
            </a:extLst>
          </p:cNvPr>
          <p:cNvSpPr txBox="1"/>
          <p:nvPr/>
        </p:nvSpPr>
        <p:spPr>
          <a:xfrm>
            <a:off x="341644" y="11812217"/>
            <a:ext cx="7710012" cy="2308324"/>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Preclinical mouse models including TAR4/4 TDP43 (presented at ALSOne) support the synaptic regeneration hypothesis. Results showed improvement of gait, and slowing of functional decline, delayed onset of kyphosis and progression of tremors as well as survival.</a:t>
            </a:r>
            <a:endParaRPr lang="en-US" sz="2400" dirty="0"/>
          </a:p>
        </p:txBody>
      </p:sp>
      <p:sp>
        <p:nvSpPr>
          <p:cNvPr id="62" name="TextBox 61">
            <a:extLst>
              <a:ext uri="{FF2B5EF4-FFF2-40B4-BE49-F238E27FC236}">
                <a16:creationId xmlns:a16="http://schemas.microsoft.com/office/drawing/2014/main" id="{B8C7026F-0846-4C44-6C1D-5AC0A1091F10}"/>
              </a:ext>
            </a:extLst>
          </p:cNvPr>
          <p:cNvSpPr txBox="1"/>
          <p:nvPr/>
        </p:nvSpPr>
        <p:spPr>
          <a:xfrm>
            <a:off x="341644" y="9414961"/>
            <a:ext cx="7749152" cy="2308324"/>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In ALS, dendritic spine synapse loss is a very early event in ALS pathogenesis that is common to all forms of the disease. </a:t>
            </a:r>
          </a:p>
          <a:p>
            <a:r>
              <a:rPr lang="en-US" sz="2400" dirty="0">
                <a:latin typeface="Arial" panose="020B0604020202020204" pitchFamily="34" charset="0"/>
                <a:cs typeface="Arial" panose="020B0604020202020204" pitchFamily="34" charset="0"/>
              </a:rPr>
              <a:t>Promoting the regeneration of dendritic spine synapses in ALS offers the potential to improve functional recovery and a new treatment approach in ALS.</a:t>
            </a:r>
          </a:p>
        </p:txBody>
      </p:sp>
      <p:sp>
        <p:nvSpPr>
          <p:cNvPr id="926722562" name="TextBox 926722561">
            <a:extLst>
              <a:ext uri="{FF2B5EF4-FFF2-40B4-BE49-F238E27FC236}">
                <a16:creationId xmlns:a16="http://schemas.microsoft.com/office/drawing/2014/main" id="{C802D53B-31B7-CC53-F39C-4F3980710B88}"/>
              </a:ext>
            </a:extLst>
          </p:cNvPr>
          <p:cNvSpPr txBox="1"/>
          <p:nvPr/>
        </p:nvSpPr>
        <p:spPr>
          <a:xfrm>
            <a:off x="182642" y="15837761"/>
            <a:ext cx="7817885" cy="2677656"/>
          </a:xfrm>
          <a:prstGeom prst="rect">
            <a:avLst/>
          </a:prstGeom>
          <a:noFill/>
        </p:spPr>
        <p:txBody>
          <a:bodyPr wrap="square">
            <a:spAutoFit/>
          </a:bodyPr>
          <a:lstStyle/>
          <a:p>
            <a:pPr algn="ctr"/>
            <a:r>
              <a:rPr lang="en-US" sz="2400" b="1" dirty="0">
                <a:latin typeface="Arial" panose="020B0604020202020204" pitchFamily="34" charset="0"/>
                <a:cs typeface="Arial" panose="020B0604020202020204" pitchFamily="34" charset="0"/>
              </a:rPr>
              <a:t>This poster presents results from a Phase 1/2a study (NCT05882695) of SPG302 in ALS participants assessing safety, tolerability, and preliminary efficacy in neurophysiological and functional outcomes.  </a:t>
            </a:r>
          </a:p>
          <a:p>
            <a:pPr algn="ctr"/>
            <a:r>
              <a:rPr lang="en-US" sz="2400" b="1" dirty="0">
                <a:latin typeface="Arial" panose="020B0604020202020204" pitchFamily="34" charset="0"/>
                <a:cs typeface="Arial" panose="020B0604020202020204" pitchFamily="34" charset="0"/>
              </a:rPr>
              <a:t>IND154637 cleared in USA</a:t>
            </a:r>
          </a:p>
          <a:p>
            <a:pPr algn="ctr"/>
            <a:r>
              <a:rPr lang="en-US" sz="2400" b="1" dirty="0">
                <a:latin typeface="Arial" panose="020B0604020202020204" pitchFamily="34" charset="0"/>
                <a:cs typeface="Arial" panose="020B0604020202020204" pitchFamily="34" charset="0"/>
              </a:rPr>
              <a:t>Orphan Drug Designation in USA and EU</a:t>
            </a:r>
          </a:p>
        </p:txBody>
      </p:sp>
      <p:grpSp>
        <p:nvGrpSpPr>
          <p:cNvPr id="2" name="Group 1">
            <a:extLst>
              <a:ext uri="{FF2B5EF4-FFF2-40B4-BE49-F238E27FC236}">
                <a16:creationId xmlns:a16="http://schemas.microsoft.com/office/drawing/2014/main" id="{269BD88B-96B3-B71E-3310-8DD9C677A6E4}"/>
              </a:ext>
            </a:extLst>
          </p:cNvPr>
          <p:cNvGrpSpPr/>
          <p:nvPr/>
        </p:nvGrpSpPr>
        <p:grpSpPr>
          <a:xfrm>
            <a:off x="16116903" y="42743342"/>
            <a:ext cx="2973983" cy="529542"/>
            <a:chOff x="5147139" y="5752073"/>
            <a:chExt cx="3700958" cy="658986"/>
          </a:xfrm>
        </p:grpSpPr>
        <p:grpSp>
          <p:nvGrpSpPr>
            <p:cNvPr id="27" name="Group 26">
              <a:extLst>
                <a:ext uri="{FF2B5EF4-FFF2-40B4-BE49-F238E27FC236}">
                  <a16:creationId xmlns:a16="http://schemas.microsoft.com/office/drawing/2014/main" id="{5F2C86F1-5983-30B4-2AD4-1294EE7F943D}"/>
                </a:ext>
              </a:extLst>
            </p:cNvPr>
            <p:cNvGrpSpPr/>
            <p:nvPr/>
          </p:nvGrpSpPr>
          <p:grpSpPr>
            <a:xfrm>
              <a:off x="5147139" y="5752073"/>
              <a:ext cx="3147452" cy="437041"/>
              <a:chOff x="5147139" y="5752073"/>
              <a:chExt cx="3147452" cy="437041"/>
            </a:xfrm>
          </p:grpSpPr>
          <p:sp>
            <p:nvSpPr>
              <p:cNvPr id="926722560" name="Oval 926722559">
                <a:extLst>
                  <a:ext uri="{FF2B5EF4-FFF2-40B4-BE49-F238E27FC236}">
                    <a16:creationId xmlns:a16="http://schemas.microsoft.com/office/drawing/2014/main" id="{0F32CD63-4F12-EC6C-3BD5-C58BDE7311DC}"/>
                  </a:ext>
                </a:extLst>
              </p:cNvPr>
              <p:cNvSpPr/>
              <p:nvPr/>
            </p:nvSpPr>
            <p:spPr>
              <a:xfrm>
                <a:off x="5147139" y="5869385"/>
                <a:ext cx="73152" cy="73152"/>
              </a:xfrm>
              <a:prstGeom prst="ellipse">
                <a:avLst/>
              </a:prstGeom>
              <a:noFill/>
              <a:ln w="19050">
                <a:solidFill>
                  <a:srgbClr val="009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800"/>
              </a:p>
            </p:txBody>
          </p:sp>
          <p:sp>
            <p:nvSpPr>
              <p:cNvPr id="926722564" name="TextBox 926722563">
                <a:extLst>
                  <a:ext uri="{FF2B5EF4-FFF2-40B4-BE49-F238E27FC236}">
                    <a16:creationId xmlns:a16="http://schemas.microsoft.com/office/drawing/2014/main" id="{E8ABCDFC-CC65-869E-5DF0-9A432D7912CD}"/>
                  </a:ext>
                </a:extLst>
              </p:cNvPr>
              <p:cNvSpPr txBox="1"/>
              <p:nvPr/>
            </p:nvSpPr>
            <p:spPr>
              <a:xfrm>
                <a:off x="5231357" y="5752073"/>
                <a:ext cx="3063234" cy="437041"/>
              </a:xfrm>
              <a:prstGeom prst="rect">
                <a:avLst/>
              </a:prstGeom>
              <a:noFill/>
            </p:spPr>
            <p:txBody>
              <a:bodyPr wrap="none" lIns="73479" tIns="36739" rIns="73479" bIns="36739" rtlCol="0" anchor="t">
                <a:spAutoFit/>
              </a:bodyPr>
              <a:lstStyle/>
              <a:p>
                <a:r>
                  <a:rPr lang="en-US" sz="1800" dirty="0"/>
                  <a:t>Stabilizing or Improving</a:t>
                </a:r>
                <a:endParaRPr lang="en-US" sz="8800" dirty="0"/>
              </a:p>
            </p:txBody>
          </p:sp>
        </p:grpSp>
        <p:grpSp>
          <p:nvGrpSpPr>
            <p:cNvPr id="38" name="Group 37">
              <a:extLst>
                <a:ext uri="{FF2B5EF4-FFF2-40B4-BE49-F238E27FC236}">
                  <a16:creationId xmlns:a16="http://schemas.microsoft.com/office/drawing/2014/main" id="{C0DA1225-5269-2061-33BF-FC126985664D}"/>
                </a:ext>
              </a:extLst>
            </p:cNvPr>
            <p:cNvGrpSpPr/>
            <p:nvPr/>
          </p:nvGrpSpPr>
          <p:grpSpPr>
            <a:xfrm>
              <a:off x="5147139" y="5951445"/>
              <a:ext cx="3700958" cy="459614"/>
              <a:chOff x="5147139" y="5951445"/>
              <a:chExt cx="3700958" cy="459614"/>
            </a:xfrm>
          </p:grpSpPr>
          <p:sp>
            <p:nvSpPr>
              <p:cNvPr id="47" name="Oval 46">
                <a:extLst>
                  <a:ext uri="{FF2B5EF4-FFF2-40B4-BE49-F238E27FC236}">
                    <a16:creationId xmlns:a16="http://schemas.microsoft.com/office/drawing/2014/main" id="{1423CD8F-C24B-B029-20BE-F7E101E981B4}"/>
                  </a:ext>
                </a:extLst>
              </p:cNvPr>
              <p:cNvSpPr/>
              <p:nvPr/>
            </p:nvSpPr>
            <p:spPr>
              <a:xfrm>
                <a:off x="5147139" y="6068757"/>
                <a:ext cx="73152" cy="7315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800"/>
              </a:p>
            </p:txBody>
          </p:sp>
          <p:sp>
            <p:nvSpPr>
              <p:cNvPr id="54" name="TextBox 53">
                <a:extLst>
                  <a:ext uri="{FF2B5EF4-FFF2-40B4-BE49-F238E27FC236}">
                    <a16:creationId xmlns:a16="http://schemas.microsoft.com/office/drawing/2014/main" id="{CA9A0D38-60A8-19B4-22C2-30B37A457FCF}"/>
                  </a:ext>
                </a:extLst>
              </p:cNvPr>
              <p:cNvSpPr txBox="1"/>
              <p:nvPr/>
            </p:nvSpPr>
            <p:spPr>
              <a:xfrm>
                <a:off x="5231357" y="5951445"/>
                <a:ext cx="3616740" cy="459614"/>
              </a:xfrm>
              <a:prstGeom prst="rect">
                <a:avLst/>
              </a:prstGeom>
              <a:noFill/>
            </p:spPr>
            <p:txBody>
              <a:bodyPr wrap="none" rtlCol="0">
                <a:spAutoFit/>
              </a:bodyPr>
              <a:lstStyle/>
              <a:p>
                <a:r>
                  <a:rPr lang="en-US" sz="1800" dirty="0"/>
                  <a:t>Worsening in rate of decline</a:t>
                </a:r>
              </a:p>
            </p:txBody>
          </p:sp>
        </p:grpSp>
      </p:grpSp>
    </p:spTree>
    <p:extLst>
      <p:ext uri="{BB962C8B-B14F-4D97-AF65-F5344CB8AC3E}">
        <p14:creationId xmlns:p14="http://schemas.microsoft.com/office/powerpoint/2010/main" val="452959959"/>
      </p:ext>
    </p:extLst>
  </p:cSld>
  <p:clrMapOvr>
    <a:masterClrMapping/>
  </p:clrMapOvr>
</p:sld>
</file>

<file path=ppt/theme/theme1.xml><?xml version="1.0" encoding="utf-8"?>
<a:theme xmlns:a="http://schemas.openxmlformats.org/drawingml/2006/main" name="Spinogenix">
  <a:themeElements>
    <a:clrScheme name="Spinogenix new">
      <a:dk1>
        <a:srgbClr val="142651"/>
      </a:dk1>
      <a:lt1>
        <a:srgbClr val="FFFFFF"/>
      </a:lt1>
      <a:dk2>
        <a:srgbClr val="343538"/>
      </a:dk2>
      <a:lt2>
        <a:srgbClr val="D5CBB9"/>
      </a:lt2>
      <a:accent1>
        <a:srgbClr val="A3763B"/>
      </a:accent1>
      <a:accent2>
        <a:srgbClr val="E2EEF4"/>
      </a:accent2>
      <a:accent3>
        <a:srgbClr val="0E76BD"/>
      </a:accent3>
      <a:accent4>
        <a:srgbClr val="87BADD"/>
      </a:accent4>
      <a:accent5>
        <a:srgbClr val="A8A9AD"/>
      </a:accent5>
      <a:accent6>
        <a:srgbClr val="C00000"/>
      </a:accent6>
      <a:hlink>
        <a:srgbClr val="F9AB0F"/>
      </a:hlink>
      <a:folHlink>
        <a:srgbClr val="A3763B"/>
      </a:folHlink>
    </a:clrScheme>
    <a:fontScheme name="Spinogenix">
      <a:majorFont>
        <a:latin typeface="Cambri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gray eye 2">
      <a:srgbClr val="D6CDBC"/>
    </a:custClr>
    <a:custClr name="gray eye 3">
      <a:srgbClr val="F5F2EE"/>
    </a:custClr>
    <a:custClr name="blue eye 2">
      <a:srgbClr val="C6D3DC"/>
    </a:custClr>
    <a:custClr name="blue eye 3">
      <a:srgbClr val="F6FBFF"/>
    </a:custClr>
    <a:custClr name="green eye 2">
      <a:srgbClr val="9DA28E"/>
    </a:custClr>
    <a:custClr name="green eye 3">
      <a:srgbClr val="E6E8E3"/>
    </a:custClr>
    <a:custClr name="hazel eye 2">
      <a:srgbClr val="D0BA88"/>
    </a:custClr>
    <a:custClr name="hazel eye 3">
      <a:srgbClr val="F3EEE1"/>
    </a:custClr>
    <a:custClr name="amber eye 2">
      <a:srgbClr val="EEA86B"/>
    </a:custClr>
    <a:custClr name="amber eye 3">
      <a:srgbClr val="FBE9DA"/>
    </a:custClr>
    <a:custClr name="brown eye 2">
      <a:srgbClr val="925D31"/>
    </a:custClr>
    <a:custClr name="brown eye 3">
      <a:srgbClr val="E4D6CB"/>
    </a:custClr>
    <a:custClr name="bright orange">
      <a:srgbClr val="F87523"/>
    </a:custClr>
    <a:custClr name="bright peach">
      <a:srgbClr val="FFDCBE"/>
    </a:custClr>
    <a:custClr name="bright olive">
      <a:srgbClr val="8B8831"/>
    </a:custClr>
    <a:custClr name="bright sage">
      <a:srgbClr val="A8AC6F"/>
    </a:custClr>
    <a:custClr name="bright lavender">
      <a:srgbClr val="B4BFF4"/>
    </a:custClr>
    <a:custClr name="bright teal">
      <a:srgbClr val="2E4C54"/>
    </a:custClr>
    <a:custClr>
      <a:srgbClr val="000000"/>
    </a:custClr>
    <a:custClr>
      <a:srgbClr val="000000"/>
    </a:custClr>
  </a:custClrLst>
  <a:extLst>
    <a:ext uri="{05A4C25C-085E-4340-85A3-A5531E510DB2}">
      <thm15:themeFamily xmlns:thm15="http://schemas.microsoft.com/office/thememl/2012/main" name="Spinogenix" id="{FCBDEF5F-6B50-4375-B815-16DC5C01661F}" vid="{D66D9D7C-FF85-496F-9FC6-99E18AF2EE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0387DA4B218341815F5EDC6E704180" ma:contentTypeVersion="815" ma:contentTypeDescription="Create a new document." ma:contentTypeScope="" ma:versionID="ad8847ed92575f34242c2127122ee369">
  <xsd:schema xmlns:xsd="http://www.w3.org/2001/XMLSchema" xmlns:xs="http://www.w3.org/2001/XMLSchema" xmlns:p="http://schemas.microsoft.com/office/2006/metadata/properties" xmlns:ns1="http://schemas.microsoft.com/sharepoint/v3" xmlns:ns2="24095c02-8405-4c40-a983-86c63fb50c8c" xmlns:ns3="4d114bd0-24f8-4aab-a1d7-2e6250dd1c0c" xmlns:ns4="4112b97c-d7d5-45d6-b72b-1dd6e72c197f" xmlns:ns5="c2faa99c-e269-41ac-83ea-5514b22672d7" targetNamespace="http://schemas.microsoft.com/office/2006/metadata/properties" ma:root="true" ma:fieldsID="97aa544f8be4c07b8a04d2a1db481c10" ns1:_="" ns2:_="" ns3:_="" ns4:_="" ns5:_="">
    <xsd:import namespace="http://schemas.microsoft.com/sharepoint/v3"/>
    <xsd:import namespace="24095c02-8405-4c40-a983-86c63fb50c8c"/>
    <xsd:import namespace="4d114bd0-24f8-4aab-a1d7-2e6250dd1c0c"/>
    <xsd:import namespace="4112b97c-d7d5-45d6-b72b-1dd6e72c197f"/>
    <xsd:import namespace="c2faa99c-e269-41ac-83ea-5514b22672d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lcf76f155ced4ddcb4097134ff3c332f" minOccurs="0"/>
                <xsd:element ref="ns2:MediaServiceOCR" minOccurs="0"/>
                <xsd:element ref="ns2:MediaServiceGenerationTime" minOccurs="0"/>
                <xsd:element ref="ns2:MediaServiceEventHashCode" minOccurs="0"/>
                <xsd:element ref="ns2:MediaServiceSearchProperties" minOccurs="0"/>
                <xsd:element ref="ns4:SharedWithUsers" minOccurs="0"/>
                <xsd:element ref="ns4:SharedWithDetails" minOccurs="0"/>
                <xsd:element ref="ns2:Location" minOccurs="0"/>
                <xsd:element ref="ns3:a4561055-10dd-4e7a-961f-1c1d1b243f18CountryOrRegion" minOccurs="0"/>
                <xsd:element ref="ns3:a4561055-10dd-4e7a-961f-1c1d1b243f18State" minOccurs="0"/>
                <xsd:element ref="ns3:a4561055-10dd-4e7a-961f-1c1d1b243f18City" minOccurs="0"/>
                <xsd:element ref="ns3:a4561055-10dd-4e7a-961f-1c1d1b243f18PostalCode" minOccurs="0"/>
                <xsd:element ref="ns3:a4561055-10dd-4e7a-961f-1c1d1b243f18Street" minOccurs="0"/>
                <xsd:element ref="ns3:a4561055-10dd-4e7a-961f-1c1d1b243f18GeoLoc" minOccurs="0"/>
                <xsd:element ref="ns3:a4561055-10dd-4e7a-961f-1c1d1b243f18DispName" minOccurs="0"/>
                <xsd:element ref="ns2:MediaServiceDateTaken" minOccurs="0"/>
                <xsd:element ref="ns2:MediaLengthInSeconds" minOccurs="0"/>
                <xsd:element ref="ns5:TaxCatchAll"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0" nillable="true" ma:displayName="Unified Compliance Policy Properties" ma:hidden="true" ma:internalName="_ip_UnifiedCompliancePolicyProperties">
      <xsd:simpleType>
        <xsd:restriction base="dms:Note"/>
      </xsd:simpleType>
    </xsd:element>
    <xsd:element name="_ip_UnifiedCompliancePolicyUIAction" ma:index="3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095c02-8405-4c40-a983-86c63fb50c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ocation" ma:index="18" nillable="true" ma:displayName="Location" ma:format="Dropdown" ma:internalName="Location">
      <xsd:simpleType>
        <xsd:restriction base="dms:Unknown"/>
      </xsd:simpleType>
    </xsd:element>
    <xsd:element name="MediaServiceDateTaken" ma:index="26" nillable="true" ma:displayName="MediaServiceDateTaken" ma:hidden="true" ma:indexed="true" ma:internalName="MediaServiceDateTake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d114bd0-24f8-4aab-a1d7-2e6250dd1c0c"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0241335-7dd2-4741-9099-1dc8514f7009" ma:termSetId="09814cd3-568e-fe90-9814-8d621ff8fb84" ma:anchorId="fba54fb3-c3e1-fe81-a776-ca4b69148c4d" ma:open="true" ma:isKeyword="false">
      <xsd:complexType>
        <xsd:sequence>
          <xsd:element ref="pc:Terms" minOccurs="0" maxOccurs="1"/>
        </xsd:sequence>
      </xsd:complexType>
    </xsd:element>
    <xsd:element name="a4561055-10dd-4e7a-961f-1c1d1b243f18CountryOrRegion" ma:index="19" nillable="true" ma:displayName="Location: Country/Region" ma:internalName="CountryOrRegion" ma:readOnly="true">
      <xsd:simpleType>
        <xsd:restriction base="dms:Text"/>
      </xsd:simpleType>
    </xsd:element>
    <xsd:element name="a4561055-10dd-4e7a-961f-1c1d1b243f18State" ma:index="20" nillable="true" ma:displayName="Location: State" ma:internalName="State" ma:readOnly="true">
      <xsd:simpleType>
        <xsd:restriction base="dms:Text"/>
      </xsd:simpleType>
    </xsd:element>
    <xsd:element name="a4561055-10dd-4e7a-961f-1c1d1b243f18City" ma:index="21" nillable="true" ma:displayName="Location: City" ma:internalName="City" ma:readOnly="true">
      <xsd:simpleType>
        <xsd:restriction base="dms:Text"/>
      </xsd:simpleType>
    </xsd:element>
    <xsd:element name="a4561055-10dd-4e7a-961f-1c1d1b243f18PostalCode" ma:index="22" nillable="true" ma:displayName="Location: Postal Code" ma:internalName="PostalCode" ma:readOnly="true">
      <xsd:simpleType>
        <xsd:restriction base="dms:Text"/>
      </xsd:simpleType>
    </xsd:element>
    <xsd:element name="a4561055-10dd-4e7a-961f-1c1d1b243f18Street" ma:index="23" nillable="true" ma:displayName="Location: Street" ma:internalName="Street" ma:readOnly="true">
      <xsd:simpleType>
        <xsd:restriction base="dms:Text"/>
      </xsd:simpleType>
    </xsd:element>
    <xsd:element name="a4561055-10dd-4e7a-961f-1c1d1b243f18GeoLoc" ma:index="24" nillable="true" ma:displayName="Location: Coordinates" ma:internalName="GeoLoc" ma:readOnly="true">
      <xsd:simpleType>
        <xsd:restriction base="dms:Unknown"/>
      </xsd:simpleType>
    </xsd:element>
    <xsd:element name="a4561055-10dd-4e7a-961f-1c1d1b243f18DispName" ma:index="25" nillable="true" ma:displayName="Location: Name"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12b97c-d7d5-45d6-b72b-1dd6e72c197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2faa99c-e269-41ac-83ea-5514b22672d7"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69e31fd7-77c2-4941-b272-444ad3e3e8c5}" ma:internalName="TaxCatchAll" ma:showField="CatchAllData" ma:web="c2faa99c-e269-41ac-83ea-5514b22672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4d114bd0-24f8-4aab-a1d7-2e6250dd1c0c">
      <Terms xmlns="http://schemas.microsoft.com/office/infopath/2007/PartnerControls"/>
    </lcf76f155ced4ddcb4097134ff3c332f>
    <Location xmlns="24095c02-8405-4c40-a983-86c63fb50c8c" xsi:nil="true"/>
    <TaxCatchAll xmlns="c2faa99c-e269-41ac-83ea-5514b22672d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B2EA1D-A99F-4014-A9FD-4D81518820A3}">
  <ds:schemaRefs>
    <ds:schemaRef ds:uri="24095c02-8405-4c40-a983-86c63fb50c8c"/>
    <ds:schemaRef ds:uri="4112b97c-d7d5-45d6-b72b-1dd6e72c197f"/>
    <ds:schemaRef ds:uri="4d114bd0-24f8-4aab-a1d7-2e6250dd1c0c"/>
    <ds:schemaRef ds:uri="c2faa99c-e269-41ac-83ea-5514b22672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C78ABC8-8025-4963-A4AF-8979ACFB1700}">
  <ds:schemaRefs>
    <ds:schemaRef ds:uri="http://purl.org/dc/terms/"/>
    <ds:schemaRef ds:uri="24095c02-8405-4c40-a983-86c63fb50c8c"/>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http://purl.org/dc/elements/1.1/"/>
    <ds:schemaRef ds:uri="http://purl.org/dc/dcmitype/"/>
    <ds:schemaRef ds:uri="c2faa99c-e269-41ac-83ea-5514b22672d7"/>
    <ds:schemaRef ds:uri="4112b97c-d7d5-45d6-b72b-1dd6e72c197f"/>
    <ds:schemaRef ds:uri="4d114bd0-24f8-4aab-a1d7-2e6250dd1c0c"/>
    <ds:schemaRef ds:uri="http://schemas.microsoft.com/sharepoint/v3"/>
  </ds:schemaRefs>
</ds:datastoreItem>
</file>

<file path=customXml/itemProps3.xml><?xml version="1.0" encoding="utf-8"?>
<ds:datastoreItem xmlns:ds="http://schemas.openxmlformats.org/officeDocument/2006/customXml" ds:itemID="{7DC3038F-CEAC-4357-B0BC-EB88993768DC}">
  <ds:schemaRefs>
    <ds:schemaRef ds:uri="http://schemas.microsoft.com/sharepoint/v3/contenttype/forms"/>
  </ds:schemaRefs>
</ds:datastoreItem>
</file>

<file path=docMetadata/LabelInfo.xml><?xml version="1.0" encoding="utf-8"?>
<clbl:labelList xmlns:clbl="http://schemas.microsoft.com/office/2020/mipLabelMetadata">
  <clbl:label id="{b9254067-1d47-445e-9d78-f51872a32ceb}" enabled="0" method="" siteId="{b9254067-1d47-445e-9d78-f51872a32ceb}" removed="1"/>
</clbl:labelList>
</file>

<file path=docProps/app.xml><?xml version="1.0" encoding="utf-8"?>
<Properties xmlns="http://schemas.openxmlformats.org/officeDocument/2006/extended-properties" xmlns:vt="http://schemas.openxmlformats.org/officeDocument/2006/docPropsVTypes">
  <TotalTime>477</TotalTime>
  <Words>1221</Words>
  <Application>Microsoft Office PowerPoint</Application>
  <PresentationFormat>Custom</PresentationFormat>
  <Paragraphs>111</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Cambria</vt:lpstr>
      <vt:lpstr>Candara</vt:lpstr>
      <vt:lpstr>Courier New</vt:lpstr>
      <vt:lpstr>Segoe UI</vt:lpstr>
      <vt:lpstr>Wingdings</vt:lpstr>
      <vt:lpstr>Spinogenix</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Whitney Vanderklish</dc:creator>
  <cp:lastModifiedBy>Sharron Gargosky</cp:lastModifiedBy>
  <cp:revision>20</cp:revision>
  <dcterms:created xsi:type="dcterms:W3CDTF">2025-05-08T01:56:19Z</dcterms:created>
  <dcterms:modified xsi:type="dcterms:W3CDTF">2025-10-02T22:25:05Z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0x010100440387DA4B218341815F5EDC6E704180</vt:lpwstr>
  </property>
  <property fmtid="{D5CDD505-2E9C-101B-9397-08002B2CF9AE}" pid="3" name="MediaServiceImageTags">
    <vt:lpwstr/>
  </property>
</Properties>
</file>