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147472561" r:id="rId5"/>
  </p:sldIdLst>
  <p:sldSz cx="41148000" cy="41148000"/>
  <p:notesSz cx="7315200" cy="9601200"/>
  <p:defaultTextStyle>
    <a:defPPr>
      <a:defRPr lang="en-US"/>
    </a:defPPr>
    <a:lvl1pPr marL="0" algn="l" defTabSz="3950208" rtl="0" eaLnBrk="1" latinLnBrk="0" hangingPunct="1">
      <a:defRPr sz="7776" kern="1200">
        <a:solidFill>
          <a:schemeClr val="tx1"/>
        </a:solidFill>
        <a:latin typeface="+mn-lt"/>
        <a:ea typeface="+mn-ea"/>
        <a:cs typeface="+mn-cs"/>
      </a:defRPr>
    </a:lvl1pPr>
    <a:lvl2pPr marL="1975104" algn="l" defTabSz="3950208" rtl="0" eaLnBrk="1" latinLnBrk="0" hangingPunct="1">
      <a:defRPr sz="7776" kern="1200">
        <a:solidFill>
          <a:schemeClr val="tx1"/>
        </a:solidFill>
        <a:latin typeface="+mn-lt"/>
        <a:ea typeface="+mn-ea"/>
        <a:cs typeface="+mn-cs"/>
      </a:defRPr>
    </a:lvl2pPr>
    <a:lvl3pPr marL="3950208" algn="l" defTabSz="3950208" rtl="0" eaLnBrk="1" latinLnBrk="0" hangingPunct="1">
      <a:defRPr sz="7776" kern="1200">
        <a:solidFill>
          <a:schemeClr val="tx1"/>
        </a:solidFill>
        <a:latin typeface="+mn-lt"/>
        <a:ea typeface="+mn-ea"/>
        <a:cs typeface="+mn-cs"/>
      </a:defRPr>
    </a:lvl3pPr>
    <a:lvl4pPr marL="5925312" algn="l" defTabSz="3950208" rtl="0" eaLnBrk="1" latinLnBrk="0" hangingPunct="1">
      <a:defRPr sz="7776" kern="1200">
        <a:solidFill>
          <a:schemeClr val="tx1"/>
        </a:solidFill>
        <a:latin typeface="+mn-lt"/>
        <a:ea typeface="+mn-ea"/>
        <a:cs typeface="+mn-cs"/>
      </a:defRPr>
    </a:lvl4pPr>
    <a:lvl5pPr marL="7900416" algn="l" defTabSz="3950208" rtl="0" eaLnBrk="1" latinLnBrk="0" hangingPunct="1">
      <a:defRPr sz="7776" kern="1200">
        <a:solidFill>
          <a:schemeClr val="tx1"/>
        </a:solidFill>
        <a:latin typeface="+mn-lt"/>
        <a:ea typeface="+mn-ea"/>
        <a:cs typeface="+mn-cs"/>
      </a:defRPr>
    </a:lvl5pPr>
    <a:lvl6pPr marL="9875520" algn="l" defTabSz="3950208" rtl="0" eaLnBrk="1" latinLnBrk="0" hangingPunct="1">
      <a:defRPr sz="7776" kern="1200">
        <a:solidFill>
          <a:schemeClr val="tx1"/>
        </a:solidFill>
        <a:latin typeface="+mn-lt"/>
        <a:ea typeface="+mn-ea"/>
        <a:cs typeface="+mn-cs"/>
      </a:defRPr>
    </a:lvl6pPr>
    <a:lvl7pPr marL="11850624" algn="l" defTabSz="3950208" rtl="0" eaLnBrk="1" latinLnBrk="0" hangingPunct="1">
      <a:defRPr sz="7776" kern="1200">
        <a:solidFill>
          <a:schemeClr val="tx1"/>
        </a:solidFill>
        <a:latin typeface="+mn-lt"/>
        <a:ea typeface="+mn-ea"/>
        <a:cs typeface="+mn-cs"/>
      </a:defRPr>
    </a:lvl7pPr>
    <a:lvl8pPr marL="13825728" algn="l" defTabSz="3950208" rtl="0" eaLnBrk="1" latinLnBrk="0" hangingPunct="1">
      <a:defRPr sz="7776" kern="1200">
        <a:solidFill>
          <a:schemeClr val="tx1"/>
        </a:solidFill>
        <a:latin typeface="+mn-lt"/>
        <a:ea typeface="+mn-ea"/>
        <a:cs typeface="+mn-cs"/>
      </a:defRPr>
    </a:lvl8pPr>
    <a:lvl9pPr marL="15800832" algn="l" defTabSz="3950208" rtl="0" eaLnBrk="1" latinLnBrk="0" hangingPunct="1">
      <a:defRPr sz="777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960" userDrawn="1">
          <p15:clr>
            <a:srgbClr val="A4A3A4"/>
          </p15:clr>
        </p15:guide>
        <p15:guide id="2" pos="1298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F3BF771-102F-0DBA-E0E7-272D64442A21}" name="Peter Vanderklish" initials="PV" userId="S::peter@spinogenix.com::4492ec34-bbdb-4505-b916-87a9169cd409" providerId="AD"/>
  <p188:author id="{4E2EB084-6A1E-CD09-6FDF-A5839334D98C}" name="Craig Erickson" initials="CE" userId="S::craig@spinogenix.com::3c3d09ba-e933-41c4-904a-0abae1f9376c" providerId="AD"/>
  <p188:author id="{099E3697-6DD3-BF40-AF35-02B71E76F4FC}" name="Stella Sarraf" initials="SS" userId="S::stella@amydis.com::c984061b-f1cb-448c-a14e-b5b7ccede47a" providerId="AD"/>
  <p188:author id="{D70CE0AA-809A-8AD0-C2D5-F19378EA0935}" name="Sharron Gargosky" initials="SG" userId="Sharron Gargosky" providerId="None"/>
  <p188:author id="{3474B2D4-6BC7-7BAC-5878-63AAAD7AC0CD}" name="Stella Sarraf" initials="SS" userId="S::stella@spinogenix.com::3b60cd57-8ba6-443d-a11e-039d96988ca0" providerId="AD"/>
  <p188:author id="{7A1525EF-56D0-353B-5568-9E279A691BA5}" name="Sharron Gargosky" initials="SG" userId="S::sharron.gargosky@spinogenix.com::3c5bc1ea-70af-4009-bfb2-ee4f47dcb00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7581"/>
    <a:srgbClr val="0070C0"/>
    <a:srgbClr val="9DA28E"/>
    <a:srgbClr val="8185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4" autoAdjust="0"/>
    <p:restoredTop sz="94660"/>
  </p:normalViewPr>
  <p:slideViewPr>
    <p:cSldViewPr snapToGrid="0">
      <p:cViewPr>
        <p:scale>
          <a:sx n="66" d="100"/>
          <a:sy n="66" d="100"/>
        </p:scale>
        <p:origin x="-7752" y="-2964"/>
      </p:cViewPr>
      <p:guideLst>
        <p:guide orient="horz" pos="12960"/>
        <p:guide pos="1298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ECA486F8-78EB-4E23-A5E7-0A9B65681EC2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36763" y="1200150"/>
            <a:ext cx="32416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E54576F-9C53-45E9-9A18-6DC7847B0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714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950208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1pPr>
    <a:lvl2pPr marL="1975104" algn="l" defTabSz="3950208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2pPr>
    <a:lvl3pPr marL="3950208" algn="l" defTabSz="3950208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3pPr>
    <a:lvl4pPr marL="5925312" algn="l" defTabSz="3950208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4pPr>
    <a:lvl5pPr marL="7900416" algn="l" defTabSz="3950208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5pPr>
    <a:lvl6pPr marL="9875520" algn="l" defTabSz="3950208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6pPr>
    <a:lvl7pPr marL="11850624" algn="l" defTabSz="3950208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7pPr>
    <a:lvl8pPr marL="13825728" algn="l" defTabSz="3950208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8pPr>
    <a:lvl9pPr marL="15800832" algn="l" defTabSz="3950208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54576F-9C53-45E9-9A18-6DC7847B0D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12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623EEF-91B0-A923-4F1F-EE24D4A22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83DF49-0399-FB40-3ADD-452D7F2AA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E9C046-69AD-34E8-8CA9-229E9E091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F3BA-C9F5-4CFF-A1A2-A12978094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718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532B8F0-ACBF-94B1-8C87-1F558533B9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729552" y="38855661"/>
            <a:ext cx="2015796" cy="21970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3">
                <a:solidFill>
                  <a:schemeClr val="accent5"/>
                </a:solidFill>
              </a:defRPr>
            </a:lvl1pPr>
          </a:lstStyle>
          <a:p>
            <a:fld id="{E394C70C-7B7C-4FB9-B6E1-F97899D1C31C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5194D65C-2228-1E1C-3006-451A34702B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842097" y="38855661"/>
            <a:ext cx="13887450" cy="21970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>
                <a:solidFill>
                  <a:schemeClr val="accent5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50541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00" b="0" i="0" u="none" strike="noStrike" cap="none">
          <a:solidFill>
            <a:schemeClr val="bg1"/>
          </a:solidFill>
          <a:latin typeface="Cambria" panose="02040503050406030204" pitchFamily="18" charset="0"/>
          <a:ea typeface="Cambria" panose="02040503050406030204" pitchFamily="18" charset="0"/>
          <a:cs typeface="Segoe UI" panose="020B0502040204020203" pitchFamily="34" charset="0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380990" marR="0" lvl="0" indent="-380990" algn="l" rtl="0" eaLnBrk="1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3"/>
        </a:buClr>
        <a:buFont typeface="Arial" panose="020B0604020202020204" pitchFamily="34" charset="0"/>
        <a:buChar char="•"/>
        <a:defRPr sz="2400" b="0" i="0" u="none" strike="noStrike" cap="none">
          <a:solidFill>
            <a:srgbClr val="343538"/>
          </a:solidFill>
          <a:latin typeface="+mn-lt"/>
          <a:ea typeface="Quire Sans" panose="020B0502040400020003" pitchFamily="34" charset="0"/>
          <a:cs typeface="Quire Sans" panose="020B0502040400020003" pitchFamily="34" charset="0"/>
          <a:sym typeface="Arial"/>
        </a:defRPr>
      </a:lvl1pPr>
      <a:lvl2pPr marL="1066773" marR="0" lvl="1" indent="-270927" algn="l" rtl="0" eaLnBrk="1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3"/>
        </a:buClr>
        <a:buFont typeface="Wingdings" panose="05000000000000000000" pitchFamily="2" charset="2"/>
        <a:buChar char="§"/>
        <a:defRPr sz="2400" b="0" i="0" u="none" strike="noStrike" cap="none">
          <a:solidFill>
            <a:srgbClr val="343538"/>
          </a:solidFill>
          <a:latin typeface="+mn-lt"/>
          <a:ea typeface="Quire Sans" panose="020B0502040400020003" pitchFamily="34" charset="0"/>
          <a:cs typeface="Quire Sans" panose="020B0502040400020003" pitchFamily="34" charset="0"/>
          <a:sym typeface="Arial"/>
        </a:defRPr>
      </a:lvl2pPr>
      <a:lvl3pPr marL="1676358" marR="0" lvl="2" indent="-270927" algn="l" rtl="0" eaLnBrk="1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3"/>
        </a:buClr>
        <a:buFont typeface="Arial" panose="020B0604020202020204" pitchFamily="34" charset="0"/>
        <a:buChar char="•"/>
        <a:defRPr sz="2400" b="0" i="0" u="none" strike="noStrike" cap="none">
          <a:solidFill>
            <a:srgbClr val="343538"/>
          </a:solidFill>
          <a:latin typeface="+mn-lt"/>
          <a:ea typeface="Quire Sans" panose="020B0502040400020003" pitchFamily="34" charset="0"/>
          <a:cs typeface="Quire Sans" panose="020B0502040400020003" pitchFamily="34" charset="0"/>
          <a:sym typeface="Arial"/>
        </a:defRPr>
      </a:lvl3pPr>
      <a:lvl4pPr marL="2396007" marR="0" lvl="3" indent="-380990" algn="l" rtl="0" eaLnBrk="1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3"/>
        </a:buClr>
        <a:buFont typeface="Segoe UI" panose="020B0502040204020203" pitchFamily="34" charset="0"/>
        <a:buChar char="−"/>
        <a:defRPr sz="2400" b="0" i="0" u="none" strike="noStrike" cap="none">
          <a:solidFill>
            <a:srgbClr val="343538"/>
          </a:solidFill>
          <a:latin typeface="+mn-lt"/>
          <a:ea typeface="Quire Sans" panose="020B0502040400020003" pitchFamily="34" charset="0"/>
          <a:cs typeface="Quire Sans" panose="020B0502040400020003" pitchFamily="34" charset="0"/>
          <a:sym typeface="Arial"/>
        </a:defRPr>
      </a:lvl4pPr>
      <a:lvl5pPr marL="2895528" marR="0" lvl="4" indent="-270927" algn="l" rtl="0" eaLnBrk="1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3"/>
        </a:buClr>
        <a:buFont typeface="Arial" panose="020B0604020202020204" pitchFamily="34" charset="0"/>
        <a:buChar char="•"/>
        <a:defRPr sz="2400" b="0" i="0" u="none" strike="noStrike" cap="none">
          <a:solidFill>
            <a:srgbClr val="343538"/>
          </a:solidFill>
          <a:latin typeface="+mn-lt"/>
          <a:ea typeface="Quire Sans" panose="020B0502040400020003" pitchFamily="34" charset="0"/>
          <a:cs typeface="Quire Sans" panose="020B0502040400020003" pitchFamily="34" charset="0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3" orient="horz" pos="9720" userDrawn="1">
          <p15:clr>
            <a:srgbClr val="F26B43"/>
          </p15:clr>
        </p15:guide>
        <p15:guide id="15" pos="648" userDrawn="1">
          <p15:clr>
            <a:srgbClr val="F26B43"/>
          </p15:clr>
        </p15:guide>
        <p15:guide id="16" orient="horz" pos="45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12" Type="http://schemas.openxmlformats.org/officeDocument/2006/relationships/image" Target="../media/image9.jpeg"/><Relationship Id="rId17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3.jpeg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11" Type="http://schemas.openxmlformats.org/officeDocument/2006/relationships/image" Target="../media/image8.jpeg"/><Relationship Id="rId5" Type="http://schemas.openxmlformats.org/officeDocument/2006/relationships/image" Target="../media/image2.png"/><Relationship Id="rId15" Type="http://schemas.openxmlformats.org/officeDocument/2006/relationships/image" Target="../media/image12.emf"/><Relationship Id="rId10" Type="http://schemas.openxmlformats.org/officeDocument/2006/relationships/image" Target="../media/image7.emf"/><Relationship Id="rId19" Type="http://schemas.openxmlformats.org/officeDocument/2006/relationships/image" Target="../media/image16.pn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BAD91-DC75-658E-D8FB-09B2075FB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 descr="A graph of a treatment group&#10;&#10;AI-generated content may be incorrect.">
            <a:extLst>
              <a:ext uri="{FF2B5EF4-FFF2-40B4-BE49-F238E27FC236}">
                <a16:creationId xmlns:a16="http://schemas.microsoft.com/office/drawing/2014/main" id="{D361EE87-A2D6-9609-99F2-72B5F9BFAB22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 bwMode="auto">
          <a:xfrm>
            <a:off x="18497214" y="24935044"/>
            <a:ext cx="6423081" cy="4496157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pic>
        <p:nvPicPr>
          <p:cNvPr id="7" name="Picture" descr="A graph of a treatment group&#10;&#10;AI-generated content may be incorrect.">
            <a:extLst>
              <a:ext uri="{FF2B5EF4-FFF2-40B4-BE49-F238E27FC236}">
                <a16:creationId xmlns:a16="http://schemas.microsoft.com/office/drawing/2014/main" id="{53F098A7-7703-F784-7939-B97F5AD52B96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 bwMode="auto">
          <a:xfrm>
            <a:off x="11138220" y="24935044"/>
            <a:ext cx="6423081" cy="4496157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0673B04-CD3D-BE2B-F225-A78EDD835A42}"/>
              </a:ext>
            </a:extLst>
          </p:cNvPr>
          <p:cNvSpPr txBox="1"/>
          <p:nvPr/>
        </p:nvSpPr>
        <p:spPr>
          <a:xfrm>
            <a:off x="3451123" y="1290181"/>
            <a:ext cx="33941402" cy="44012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7000" b="1" dirty="0">
                <a:solidFill>
                  <a:schemeClr val="bg2"/>
                </a:solidFill>
              </a:rPr>
              <a:t>Rapid and Durable Improvements in Cognitive and Neurophysiological Outcomes </a:t>
            </a:r>
          </a:p>
          <a:p>
            <a:pPr algn="ctr"/>
            <a:r>
              <a:rPr lang="en-US" sz="7000" b="1" dirty="0">
                <a:solidFill>
                  <a:schemeClr val="bg2"/>
                </a:solidFill>
              </a:rPr>
              <a:t>in mild-to-moderate AD patients treated with the synaptic regenerative drug, </a:t>
            </a:r>
            <a:r>
              <a:rPr lang="en-US" sz="7000" b="1" dirty="0" err="1">
                <a:solidFill>
                  <a:schemeClr val="bg2"/>
                </a:solidFill>
              </a:rPr>
              <a:t>Tazbentetol</a:t>
            </a:r>
            <a:endParaRPr lang="en-US" sz="7000" b="1" dirty="0">
              <a:solidFill>
                <a:schemeClr val="bg2"/>
              </a:solidFill>
            </a:endParaRPr>
          </a:p>
          <a:p>
            <a:pPr algn="ctr"/>
            <a:r>
              <a:rPr lang="en-US" sz="3200" b="1" dirty="0">
                <a:solidFill>
                  <a:schemeClr val="bg2"/>
                </a:solidFill>
                <a:latin typeface="Arial"/>
                <a:cs typeface="Arial"/>
              </a:rPr>
              <a:t>Lauren Priest</a:t>
            </a:r>
            <a:r>
              <a:rPr lang="en-US" sz="3200" b="1" baseline="30000" dirty="0">
                <a:solidFill>
                  <a:schemeClr val="bg2"/>
                </a:solidFill>
                <a:latin typeface="Arial"/>
                <a:cs typeface="Arial"/>
              </a:rPr>
              <a:t>1</a:t>
            </a:r>
            <a:r>
              <a:rPr lang="en-US" sz="3200" b="1" dirty="0">
                <a:solidFill>
                  <a:schemeClr val="bg2"/>
                </a:solidFill>
                <a:latin typeface="Arial"/>
                <a:cs typeface="Arial"/>
              </a:rPr>
              <a:t>, Bruce Brew</a:t>
            </a:r>
            <a:r>
              <a:rPr lang="en-US" sz="3200" b="1" baseline="30000" dirty="0">
                <a:solidFill>
                  <a:schemeClr val="bg2"/>
                </a:solidFill>
                <a:latin typeface="Arial"/>
                <a:cs typeface="Arial"/>
              </a:rPr>
              <a:t>2</a:t>
            </a:r>
            <a:r>
              <a:rPr lang="en-US" sz="3200" b="1" dirty="0">
                <a:solidFill>
                  <a:schemeClr val="bg2"/>
                </a:solidFill>
                <a:latin typeface="Arial"/>
                <a:cs typeface="Arial"/>
              </a:rPr>
              <a:t>,</a:t>
            </a:r>
            <a:r>
              <a:rPr lang="en-US" sz="3200" b="1" baseline="30000" dirty="0">
                <a:solidFill>
                  <a:schemeClr val="bg2"/>
                </a:solidFill>
                <a:latin typeface="Arial"/>
                <a:cs typeface="Arial"/>
              </a:rPr>
              <a:t> </a:t>
            </a:r>
            <a:r>
              <a:rPr lang="en-US" sz="3200" b="1" dirty="0">
                <a:solidFill>
                  <a:schemeClr val="bg2"/>
                </a:solidFill>
                <a:latin typeface="Arial"/>
                <a:cs typeface="Arial"/>
              </a:rPr>
              <a:t>Aimee Cazyer</a:t>
            </a:r>
            <a:r>
              <a:rPr lang="en-US" sz="3200" b="1" baseline="30000" dirty="0">
                <a:solidFill>
                  <a:schemeClr val="bg2"/>
                </a:solidFill>
                <a:latin typeface="Arial"/>
                <a:cs typeface="Arial"/>
              </a:rPr>
              <a:t>1</a:t>
            </a:r>
            <a:r>
              <a:rPr lang="en-US" sz="3200" b="1" dirty="0">
                <a:solidFill>
                  <a:schemeClr val="bg2"/>
                </a:solidFill>
                <a:latin typeface="Arial"/>
                <a:cs typeface="Arial"/>
              </a:rPr>
              <a:t>, Valerie Bramah</a:t>
            </a:r>
            <a:r>
              <a:rPr lang="en-US" sz="3200" b="1" baseline="30000" dirty="0">
                <a:solidFill>
                  <a:schemeClr val="bg2"/>
                </a:solidFill>
                <a:latin typeface="Arial"/>
                <a:cs typeface="Arial"/>
              </a:rPr>
              <a:t>2</a:t>
            </a:r>
            <a:r>
              <a:rPr lang="en-US" sz="3200" b="1" dirty="0">
                <a:solidFill>
                  <a:schemeClr val="bg2"/>
                </a:solidFill>
                <a:latin typeface="Arial"/>
                <a:cs typeface="Arial"/>
              </a:rPr>
              <a:t>, Peter Vanderklish</a:t>
            </a:r>
            <a:r>
              <a:rPr lang="en-US" sz="3200" b="1" baseline="30000" dirty="0">
                <a:solidFill>
                  <a:schemeClr val="bg2"/>
                </a:solidFill>
                <a:latin typeface="Arial"/>
                <a:cs typeface="Arial"/>
              </a:rPr>
              <a:t>4</a:t>
            </a:r>
            <a:r>
              <a:rPr lang="en-US" sz="3200" b="1" dirty="0">
                <a:solidFill>
                  <a:schemeClr val="bg2"/>
                </a:solidFill>
                <a:latin typeface="Arial"/>
                <a:cs typeface="Arial"/>
              </a:rPr>
              <a:t>, Craig Erickson</a:t>
            </a:r>
            <a:r>
              <a:rPr lang="en-US" sz="3200" b="1" baseline="30000" dirty="0">
                <a:solidFill>
                  <a:schemeClr val="bg2"/>
                </a:solidFill>
                <a:latin typeface="Arial"/>
                <a:cs typeface="Arial"/>
              </a:rPr>
              <a:t>3,4</a:t>
            </a:r>
            <a:r>
              <a:rPr lang="en-US" sz="3200" b="1" dirty="0">
                <a:solidFill>
                  <a:schemeClr val="bg2"/>
                </a:solidFill>
                <a:latin typeface="Arial"/>
                <a:cs typeface="Arial"/>
              </a:rPr>
              <a:t>, Ernest Pedapati</a:t>
            </a:r>
            <a:r>
              <a:rPr lang="en-US" sz="3200" b="1" baseline="30000" dirty="0">
                <a:solidFill>
                  <a:schemeClr val="bg2"/>
                </a:solidFill>
                <a:latin typeface="Arial"/>
                <a:cs typeface="Arial"/>
              </a:rPr>
              <a:t>3, </a:t>
            </a:r>
            <a:r>
              <a:rPr lang="en-US" sz="3200" b="1" dirty="0">
                <a:solidFill>
                  <a:schemeClr val="bg2"/>
                </a:solidFill>
                <a:latin typeface="Arial"/>
                <a:cs typeface="Arial"/>
              </a:rPr>
              <a:t>Sharron E Gargosky</a:t>
            </a:r>
            <a:r>
              <a:rPr lang="en-US" sz="3200" b="1" baseline="30000" dirty="0">
                <a:solidFill>
                  <a:schemeClr val="bg2"/>
                </a:solidFill>
                <a:latin typeface="Arial"/>
                <a:cs typeface="Arial"/>
              </a:rPr>
              <a:t>4</a:t>
            </a:r>
            <a:r>
              <a:rPr lang="en-US" sz="3200" b="1" dirty="0">
                <a:solidFill>
                  <a:schemeClr val="bg2"/>
                </a:solidFill>
                <a:latin typeface="Arial"/>
                <a:cs typeface="Arial"/>
              </a:rPr>
              <a:t>, Stella T. Sarraf</a:t>
            </a:r>
            <a:r>
              <a:rPr lang="en-US" sz="3200" b="1" baseline="30000" dirty="0">
                <a:solidFill>
                  <a:schemeClr val="bg2"/>
                </a:solidFill>
                <a:latin typeface="Arial"/>
                <a:cs typeface="Arial"/>
              </a:rPr>
              <a:t>4</a:t>
            </a:r>
          </a:p>
          <a:p>
            <a:pPr algn="ctr"/>
            <a:r>
              <a:rPr lang="en-US" sz="3200" baseline="300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Flinders Medical Center, Australia; </a:t>
            </a:r>
            <a:r>
              <a:rPr lang="en-US" sz="3200" baseline="300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 Vincent’s Hospital, Australia;</a:t>
            </a:r>
            <a:r>
              <a:rPr lang="en-US" sz="32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baseline="30000" dirty="0">
                <a:solidFill>
                  <a:schemeClr val="bg2"/>
                </a:solidFill>
                <a:latin typeface="Arial"/>
                <a:cs typeface="Arial"/>
              </a:rPr>
              <a:t>3 </a:t>
            </a:r>
            <a:r>
              <a:rPr lang="en-US" sz="32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CinciNeuro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USA; </a:t>
            </a:r>
            <a:r>
              <a:rPr lang="en-US" sz="3200" baseline="300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Spinogenix, USA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0C8E85E-C0C9-CBD9-23CA-52255AD8B287}"/>
              </a:ext>
            </a:extLst>
          </p:cNvPr>
          <p:cNvSpPr/>
          <p:nvPr/>
        </p:nvSpPr>
        <p:spPr>
          <a:xfrm>
            <a:off x="0" y="-1"/>
            <a:ext cx="41148000" cy="1097280"/>
          </a:xfrm>
          <a:prstGeom prst="rect">
            <a:avLst/>
          </a:prstGeom>
          <a:solidFill>
            <a:srgbClr val="0070C0"/>
          </a:solidFill>
          <a:ln w="127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39E4F14-DAC3-ADA9-6553-88BDA00A7CFC}"/>
              </a:ext>
            </a:extLst>
          </p:cNvPr>
          <p:cNvSpPr/>
          <p:nvPr/>
        </p:nvSpPr>
        <p:spPr>
          <a:xfrm>
            <a:off x="0" y="5576064"/>
            <a:ext cx="41148000" cy="182880"/>
          </a:xfrm>
          <a:prstGeom prst="rect">
            <a:avLst/>
          </a:prstGeom>
          <a:solidFill>
            <a:srgbClr val="A8AC6F"/>
          </a:solidFill>
          <a:ln w="12700">
            <a:solidFill>
              <a:srgbClr val="A8AC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logo with blue and white dots&#10;&#10;Description automatically generated">
            <a:extLst>
              <a:ext uri="{FF2B5EF4-FFF2-40B4-BE49-F238E27FC236}">
                <a16:creationId xmlns:a16="http://schemas.microsoft.com/office/drawing/2014/main" id="{3044B74D-CB18-D5DC-8959-7BC6D80CC1E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722" y="1593804"/>
            <a:ext cx="3232237" cy="2179418"/>
          </a:xfrm>
          <a:prstGeom prst="rect">
            <a:avLst/>
          </a:prstGeom>
        </p:spPr>
      </p:pic>
      <p:pic>
        <p:nvPicPr>
          <p:cNvPr id="1028" name="Picture 4" descr="Welcome To St Vincent's Public Hospital Sydney - St Vincent's Hospital  Sydney">
            <a:extLst>
              <a:ext uri="{FF2B5EF4-FFF2-40B4-BE49-F238E27FC236}">
                <a16:creationId xmlns:a16="http://schemas.microsoft.com/office/drawing/2014/main" id="{069074FD-C1D6-ED5C-3B24-97CC6B51C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8581" y="3422819"/>
            <a:ext cx="2860533" cy="1323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42AD78B-301F-0275-AAF2-A2A33453478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59246" t="13535" r="8786" b="50000"/>
          <a:stretch>
            <a:fillRect/>
          </a:stretch>
        </p:blipFill>
        <p:spPr>
          <a:xfrm>
            <a:off x="37392525" y="1363002"/>
            <a:ext cx="3511033" cy="168667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6BE8F09-CE4B-6A4D-D615-08FE18E34741}"/>
              </a:ext>
            </a:extLst>
          </p:cNvPr>
          <p:cNvSpPr/>
          <p:nvPr/>
        </p:nvSpPr>
        <p:spPr>
          <a:xfrm>
            <a:off x="350332" y="5889923"/>
            <a:ext cx="9875520" cy="914400"/>
          </a:xfrm>
          <a:prstGeom prst="rect">
            <a:avLst/>
          </a:prstGeom>
          <a:solidFill>
            <a:schemeClr val="accent3"/>
          </a:solidFill>
          <a:ln w="5715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70438FD-7753-9ED4-407B-35DCD4F30631}"/>
              </a:ext>
            </a:extLst>
          </p:cNvPr>
          <p:cNvSpPr/>
          <p:nvPr/>
        </p:nvSpPr>
        <p:spPr>
          <a:xfrm>
            <a:off x="350332" y="19904307"/>
            <a:ext cx="9875520" cy="914400"/>
          </a:xfrm>
          <a:prstGeom prst="rect">
            <a:avLst/>
          </a:prstGeom>
          <a:solidFill>
            <a:schemeClr val="accent2">
              <a:lumMod val="25000"/>
            </a:schemeClr>
          </a:solidFill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2a TRIAL DESIGN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E329826-EE64-1A41-B531-255037E35271}"/>
              </a:ext>
            </a:extLst>
          </p:cNvPr>
          <p:cNvSpPr/>
          <p:nvPr/>
        </p:nvSpPr>
        <p:spPr>
          <a:xfrm>
            <a:off x="10922281" y="5889923"/>
            <a:ext cx="29784099" cy="914400"/>
          </a:xfrm>
          <a:prstGeom prst="rect">
            <a:avLst/>
          </a:prstGeom>
          <a:solidFill>
            <a:schemeClr val="accent2">
              <a:lumMod val="25000"/>
            </a:schemeClr>
          </a:solidFill>
          <a:ln w="57150">
            <a:solidFill>
              <a:schemeClr val="accent2">
                <a:lumMod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CD11F71-5BD0-D417-D1DD-EE676983AEF5}"/>
              </a:ext>
            </a:extLst>
          </p:cNvPr>
          <p:cNvSpPr/>
          <p:nvPr/>
        </p:nvSpPr>
        <p:spPr>
          <a:xfrm>
            <a:off x="10922283" y="7016325"/>
            <a:ext cx="5532644" cy="1188720"/>
          </a:xfrm>
          <a:prstGeom prst="rect">
            <a:avLst/>
          </a:prstGeom>
          <a:solidFill>
            <a:srgbClr val="A8AC6F"/>
          </a:solidFill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Safety &amp; Tolerability</a:t>
            </a:r>
          </a:p>
        </p:txBody>
      </p:sp>
      <p:grpSp>
        <p:nvGrpSpPr>
          <p:cNvPr id="926722575" name="Group 926722574">
            <a:extLst>
              <a:ext uri="{FF2B5EF4-FFF2-40B4-BE49-F238E27FC236}">
                <a16:creationId xmlns:a16="http://schemas.microsoft.com/office/drawing/2014/main" id="{040AD31D-714D-18B5-3C12-484E6B9B28E8}"/>
              </a:ext>
            </a:extLst>
          </p:cNvPr>
          <p:cNvGrpSpPr/>
          <p:nvPr/>
        </p:nvGrpSpPr>
        <p:grpSpPr>
          <a:xfrm>
            <a:off x="350332" y="7051050"/>
            <a:ext cx="9875520" cy="4461389"/>
            <a:chOff x="350332" y="7016325"/>
            <a:chExt cx="9875520" cy="446138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5B0989E-A76F-5616-DC29-A072F82AEFD4}"/>
                </a:ext>
              </a:extLst>
            </p:cNvPr>
            <p:cNvSpPr/>
            <p:nvPr/>
          </p:nvSpPr>
          <p:spPr>
            <a:xfrm>
              <a:off x="350332" y="7016325"/>
              <a:ext cx="9875520" cy="4461389"/>
            </a:xfrm>
            <a:prstGeom prst="rect">
              <a:avLst/>
            </a:prstGeom>
            <a:noFill/>
            <a:ln w="57150"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endParaRPr lang="en-US" sz="1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8D0324B-F2B5-4CA7-DD51-6B6BE9AF0CF2}"/>
                </a:ext>
              </a:extLst>
            </p:cNvPr>
            <p:cNvSpPr txBox="1"/>
            <p:nvPr/>
          </p:nvSpPr>
          <p:spPr>
            <a:xfrm>
              <a:off x="377369" y="7070240"/>
              <a:ext cx="9819480" cy="4355038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just">
                <a:spcAft>
                  <a:spcPts val="600"/>
                </a:spcAft>
              </a:pPr>
              <a:r>
                <a:rPr lang="en-US" altLang="en-US" sz="2800" dirty="0">
                  <a:solidFill>
                    <a:srgbClr val="000000"/>
                  </a:solidFill>
                  <a:ea typeface="Aptos" panose="020B0004020202020204" pitchFamily="34" charset="0"/>
                  <a:cs typeface="Arial"/>
                </a:rPr>
                <a:t>Glutamatergic synapse loss is a core feature of Alzheimer’s pathogenesis *</a:t>
              </a:r>
            </a:p>
            <a:p>
              <a:pPr marL="457200" indent="-457200" algn="just">
                <a:spcAft>
                  <a:spcPts val="600"/>
                </a:spcAft>
                <a:buClr>
                  <a:srgbClr val="0070C0"/>
                </a:buClr>
                <a:buFont typeface="Courier New" panose="02070309020205020404" pitchFamily="49" charset="0"/>
                <a:buChar char="o"/>
              </a:pPr>
              <a:r>
                <a:rPr lang="en-US" altLang="en-US" sz="2800" dirty="0">
                  <a:solidFill>
                    <a:srgbClr val="000000"/>
                  </a:solidFill>
                  <a:ea typeface="Aptos" panose="020B0004020202020204" pitchFamily="34" charset="0"/>
                  <a:cs typeface="Arial"/>
                </a:rPr>
                <a:t>starts early, before symptoms</a:t>
              </a:r>
            </a:p>
            <a:p>
              <a:pPr marL="457200" indent="-457200" algn="just">
                <a:spcAft>
                  <a:spcPts val="600"/>
                </a:spcAft>
                <a:buClr>
                  <a:srgbClr val="0070C0"/>
                </a:buClr>
                <a:buFont typeface="Courier New" panose="02070309020205020404" pitchFamily="49" charset="0"/>
                <a:buChar char="o"/>
              </a:pPr>
              <a:r>
                <a:rPr lang="en-US" altLang="en-US" sz="2800" dirty="0">
                  <a:solidFill>
                    <a:srgbClr val="000000"/>
                  </a:solidFill>
                  <a:ea typeface="Aptos" panose="020B0004020202020204" pitchFamily="34" charset="0"/>
                  <a:cs typeface="Arial"/>
                </a:rPr>
                <a:t>correlates with cognitive decline</a:t>
              </a:r>
            </a:p>
            <a:p>
              <a:pPr marL="457200" indent="-457200" algn="just">
                <a:spcAft>
                  <a:spcPts val="600"/>
                </a:spcAft>
                <a:buClr>
                  <a:srgbClr val="0070C0"/>
                </a:buClr>
                <a:buFont typeface="Courier New" panose="02070309020205020404" pitchFamily="49" charset="0"/>
                <a:buChar char="o"/>
              </a:pPr>
              <a:r>
                <a:rPr lang="en-US" altLang="en-US" sz="2800" dirty="0">
                  <a:solidFill>
                    <a:srgbClr val="000000"/>
                  </a:solidFill>
                  <a:ea typeface="Aptos" panose="020B0004020202020204" pitchFamily="34" charset="0"/>
                  <a:cs typeface="Arial"/>
                </a:rPr>
                <a:t>point of convergence among diverse pathogenic processes</a:t>
              </a:r>
            </a:p>
            <a:p>
              <a:pPr marL="457200" indent="-457200" algn="just">
                <a:spcAft>
                  <a:spcPts val="600"/>
                </a:spcAft>
                <a:buClr>
                  <a:srgbClr val="0070C0"/>
                </a:buClr>
                <a:buFont typeface="Courier New" panose="02070309020205020404" pitchFamily="49" charset="0"/>
                <a:buChar char="o"/>
              </a:pPr>
              <a:r>
                <a:rPr lang="en-US" altLang="en-US" sz="2800" dirty="0">
                  <a:solidFill>
                    <a:srgbClr val="000000"/>
                  </a:solidFill>
                  <a:ea typeface="Aptos" panose="020B0004020202020204" pitchFamily="34" charset="0"/>
                  <a:cs typeface="Arial"/>
                </a:rPr>
                <a:t>having more synapses is associated with cognitive resilience in the face of AD pathology</a:t>
              </a:r>
            </a:p>
            <a:p>
              <a:pPr marL="457200" indent="-457200" algn="just">
                <a:buClr>
                  <a:srgbClr val="0070C0"/>
                </a:buClr>
                <a:buFont typeface="Courier New" panose="02070309020205020404" pitchFamily="49" charset="0"/>
                <a:buChar char="o"/>
              </a:pPr>
              <a:r>
                <a:rPr lang="en-US" sz="2800" b="1" dirty="0" err="1">
                  <a:solidFill>
                    <a:srgbClr val="002060"/>
                  </a:solidFill>
                  <a:ea typeface="Roboto Condensed"/>
                </a:rPr>
                <a:t>Tazbentetol</a:t>
              </a:r>
              <a:r>
                <a:rPr lang="en-US" sz="2800" b="1" dirty="0">
                  <a:solidFill>
                    <a:srgbClr val="002060"/>
                  </a:solidFill>
                  <a:ea typeface="Roboto Condensed"/>
                </a:rPr>
                <a:t> (SPG302) is being developed as the first synaptic regenerative therapy for Alzheimer’s </a:t>
              </a:r>
              <a:endParaRPr lang="en-US" altLang="en-US" sz="2000" dirty="0">
                <a:solidFill>
                  <a:srgbClr val="000000"/>
                </a:solidFill>
                <a:latin typeface="Arial"/>
                <a:ea typeface="Aptos" panose="020B0004020202020204" pitchFamily="34" charset="0"/>
                <a:cs typeface="Arial"/>
              </a:endParaRPr>
            </a:p>
          </p:txBody>
        </p:sp>
      </p:grpSp>
      <p:sp>
        <p:nvSpPr>
          <p:cNvPr id="1054" name="Rectangle 1053">
            <a:extLst>
              <a:ext uri="{FF2B5EF4-FFF2-40B4-BE49-F238E27FC236}">
                <a16:creationId xmlns:a16="http://schemas.microsoft.com/office/drawing/2014/main" id="{B066FD1A-685C-035F-DA3E-D02337F2D66B}"/>
              </a:ext>
            </a:extLst>
          </p:cNvPr>
          <p:cNvSpPr/>
          <p:nvPr/>
        </p:nvSpPr>
        <p:spPr>
          <a:xfrm>
            <a:off x="26929340" y="31037224"/>
            <a:ext cx="13716000" cy="914400"/>
          </a:xfrm>
          <a:prstGeom prst="rect">
            <a:avLst/>
          </a:prstGeom>
          <a:solidFill>
            <a:srgbClr val="2E4C54"/>
          </a:solidFill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 </a:t>
            </a:r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TAZBENTETOL in AD: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CA921B32-504F-FB29-053D-FC44DB88B9F6}"/>
              </a:ext>
            </a:extLst>
          </p:cNvPr>
          <p:cNvSpPr/>
          <p:nvPr/>
        </p:nvSpPr>
        <p:spPr>
          <a:xfrm>
            <a:off x="10826527" y="37282063"/>
            <a:ext cx="15087600" cy="875949"/>
          </a:xfrm>
          <a:prstGeom prst="rect">
            <a:avLst/>
          </a:prstGeom>
          <a:solidFill>
            <a:srgbClr val="9DA28E"/>
          </a:solidFill>
          <a:ln w="57150">
            <a:solidFill>
              <a:srgbClr val="9DA28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Acknowledgements</a:t>
            </a:r>
          </a:p>
        </p:txBody>
      </p:sp>
      <p:sp>
        <p:nvSpPr>
          <p:cNvPr id="1044" name="Rectangle 1043">
            <a:extLst>
              <a:ext uri="{FF2B5EF4-FFF2-40B4-BE49-F238E27FC236}">
                <a16:creationId xmlns:a16="http://schemas.microsoft.com/office/drawing/2014/main" id="{69408789-9FB9-075B-3DD3-188F0F15E820}"/>
              </a:ext>
            </a:extLst>
          </p:cNvPr>
          <p:cNvSpPr/>
          <p:nvPr/>
        </p:nvSpPr>
        <p:spPr>
          <a:xfrm>
            <a:off x="315607" y="25523308"/>
            <a:ext cx="9875520" cy="914400"/>
          </a:xfrm>
          <a:prstGeom prst="rect">
            <a:avLst/>
          </a:prstGeom>
          <a:solidFill>
            <a:schemeClr val="accent2">
              <a:lumMod val="25000"/>
            </a:schemeClr>
          </a:solidFill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Demographics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A6589E9-2E22-560B-BE87-4C808400E61D}"/>
              </a:ext>
            </a:extLst>
          </p:cNvPr>
          <p:cNvGrpSpPr/>
          <p:nvPr/>
        </p:nvGrpSpPr>
        <p:grpSpPr>
          <a:xfrm>
            <a:off x="10826526" y="38491898"/>
            <a:ext cx="15087600" cy="938600"/>
            <a:chOff x="10826526" y="37769536"/>
            <a:chExt cx="15087600" cy="938600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245A9F64-3E59-3C02-FBBA-BF665E0C6AE4}"/>
                </a:ext>
              </a:extLst>
            </p:cNvPr>
            <p:cNvSpPr/>
            <p:nvPr/>
          </p:nvSpPr>
          <p:spPr>
            <a:xfrm>
              <a:off x="10826526" y="37769536"/>
              <a:ext cx="15087600" cy="938600"/>
            </a:xfrm>
            <a:prstGeom prst="rect">
              <a:avLst/>
            </a:prstGeom>
            <a:noFill/>
            <a:ln w="57150">
              <a:solidFill>
                <a:srgbClr val="9DA2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6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7" name="TextBox 1046">
              <a:extLst>
                <a:ext uri="{FF2B5EF4-FFF2-40B4-BE49-F238E27FC236}">
                  <a16:creationId xmlns:a16="http://schemas.microsoft.com/office/drawing/2014/main" id="{04ED5B09-DEBB-DBD1-4FB5-349E0FB8AF52}"/>
                </a:ext>
              </a:extLst>
            </p:cNvPr>
            <p:cNvSpPr txBox="1"/>
            <p:nvPr/>
          </p:nvSpPr>
          <p:spPr>
            <a:xfrm>
              <a:off x="10888822" y="37830839"/>
              <a:ext cx="15025303" cy="83099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We want to give special thanks to the patients, their caregivers and family for participating in the trial. </a:t>
              </a:r>
              <a:r>
                <a:rPr lang="en-US" sz="2400" dirty="0">
                  <a:latin typeface="Arial"/>
                  <a:cs typeface="Arial"/>
                </a:rPr>
                <a:t>We would like to thank the site staff and teams for all the efforts for this trial.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1D03CE9E-EE79-123E-B60E-30D26EEFE8FE}"/>
              </a:ext>
            </a:extLst>
          </p:cNvPr>
          <p:cNvSpPr txBox="1"/>
          <p:nvPr/>
        </p:nvSpPr>
        <p:spPr>
          <a:xfrm>
            <a:off x="26994168" y="32338078"/>
            <a:ext cx="13583373" cy="52937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spcAft>
                <a:spcPts val="1200"/>
              </a:spcAft>
              <a:buClr>
                <a:schemeClr val="accent2">
                  <a:lumMod val="2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3200" b="1" dirty="0">
                <a:latin typeface="Candara"/>
                <a:cs typeface="Arial"/>
              </a:rPr>
              <a:t>Favorable safety and tolerability</a:t>
            </a:r>
          </a:p>
          <a:p>
            <a:pPr marL="457200" indent="-457200">
              <a:spcAft>
                <a:spcPts val="1200"/>
              </a:spcAft>
              <a:buClr>
                <a:schemeClr val="accent2">
                  <a:lumMod val="2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3200" b="1">
                <a:latin typeface="Candara"/>
                <a:cs typeface="Arial"/>
              </a:rPr>
              <a:t>Evidence of rapid and significant benefit in SMMSE vs placebo</a:t>
            </a:r>
            <a:endParaRPr lang="en-US" sz="3200" b="1" dirty="0">
              <a:latin typeface="Candara"/>
              <a:cs typeface="Arial"/>
            </a:endParaRPr>
          </a:p>
          <a:p>
            <a:pPr marL="457200" indent="-457200">
              <a:spcAft>
                <a:spcPts val="1200"/>
              </a:spcAft>
              <a:buClr>
                <a:srgbClr val="204455"/>
              </a:buClr>
              <a:buFont typeface="Courier New" panose="02070309020205020404" pitchFamily="49" charset="0"/>
              <a:buChar char="o"/>
            </a:pPr>
            <a:r>
              <a:rPr lang="en-US" sz="3200" b="1" dirty="0">
                <a:latin typeface="Candara"/>
                <a:cs typeface="Arial"/>
              </a:rPr>
              <a:t>Degree and duration (&gt;1yr) of improvement in SMMSE compare favorably to standard of care (</a:t>
            </a:r>
            <a:r>
              <a:rPr lang="en-US" sz="3200" b="1" i="1" dirty="0">
                <a:latin typeface="Candara"/>
                <a:cs typeface="Arial"/>
              </a:rPr>
              <a:t>e.g.</a:t>
            </a:r>
            <a:r>
              <a:rPr lang="en-US" sz="3200" b="1" dirty="0">
                <a:latin typeface="Candara"/>
                <a:cs typeface="Arial"/>
              </a:rPr>
              <a:t> donepezil affords ~1pt increase in SMMSE over baseline that begins to wane at 6months)</a:t>
            </a:r>
          </a:p>
          <a:p>
            <a:pPr marL="457200" indent="-457200">
              <a:spcAft>
                <a:spcPts val="1200"/>
              </a:spcAft>
              <a:buClr>
                <a:schemeClr val="accent2">
                  <a:lumMod val="2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3200" b="1" dirty="0">
                <a:latin typeface="Candara"/>
                <a:cs typeface="Arial"/>
              </a:rPr>
              <a:t>Evidence of rapid benefit in the FDA-approvable outcome measure CDR-SB </a:t>
            </a:r>
          </a:p>
          <a:p>
            <a:pPr marL="457200" indent="-457200">
              <a:spcAft>
                <a:spcPts val="1200"/>
              </a:spcAft>
              <a:buClr>
                <a:schemeClr val="accent2">
                  <a:lumMod val="2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3200" b="1" dirty="0">
                <a:latin typeface="Candara"/>
                <a:cs typeface="Arial"/>
              </a:rPr>
              <a:t>Evidence of long-term benefit in CDR-SB that increases </a:t>
            </a:r>
            <a:r>
              <a:rPr lang="en-US" sz="3200" b="1">
                <a:latin typeface="Candara"/>
                <a:cs typeface="Arial"/>
              </a:rPr>
              <a:t>over time</a:t>
            </a:r>
            <a:endParaRPr lang="en-US" sz="3200" b="1" dirty="0">
              <a:latin typeface="Candara"/>
              <a:cs typeface="Arial"/>
            </a:endParaRPr>
          </a:p>
          <a:p>
            <a:pPr marL="457200" indent="-457200">
              <a:spcAft>
                <a:spcPts val="1200"/>
              </a:spcAft>
              <a:buClr>
                <a:schemeClr val="accent2">
                  <a:lumMod val="2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3200" b="1">
                <a:latin typeface="Candara"/>
                <a:cs typeface="Arial"/>
              </a:rPr>
              <a:t>EEG neurophysiological biomarker supports normalization of cortical activity, synaptic regeneration and 300mg once daily as active dose</a:t>
            </a:r>
          </a:p>
        </p:txBody>
      </p:sp>
      <p:sp>
        <p:nvSpPr>
          <p:cNvPr id="926722607" name="Rectangle 926722606">
            <a:extLst>
              <a:ext uri="{FF2B5EF4-FFF2-40B4-BE49-F238E27FC236}">
                <a16:creationId xmlns:a16="http://schemas.microsoft.com/office/drawing/2014/main" id="{9CF3D03D-9D8A-42A8-FC5A-7B791AAB1C4B}"/>
              </a:ext>
            </a:extLst>
          </p:cNvPr>
          <p:cNvSpPr/>
          <p:nvPr/>
        </p:nvSpPr>
        <p:spPr>
          <a:xfrm>
            <a:off x="16816927" y="7016324"/>
            <a:ext cx="23889453" cy="1188720"/>
          </a:xfrm>
          <a:prstGeom prst="rect">
            <a:avLst/>
          </a:prstGeom>
          <a:solidFill>
            <a:srgbClr val="A8AC6F"/>
          </a:solidFill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/>
                <a:cs typeface="Arial"/>
              </a:rPr>
              <a:t>Efficacy – SMMSE and CDR-SB (all participants)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6722611" name="TextBox 926722610">
            <a:extLst>
              <a:ext uri="{FF2B5EF4-FFF2-40B4-BE49-F238E27FC236}">
                <a16:creationId xmlns:a16="http://schemas.microsoft.com/office/drawing/2014/main" id="{4118D79D-A526-1C01-3259-8EF963A2B201}"/>
              </a:ext>
            </a:extLst>
          </p:cNvPr>
          <p:cNvSpPr txBox="1"/>
          <p:nvPr/>
        </p:nvSpPr>
        <p:spPr>
          <a:xfrm>
            <a:off x="10946476" y="8393998"/>
            <a:ext cx="5487394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spcAft>
                <a:spcPts val="600"/>
              </a:spcAft>
              <a:buClr>
                <a:srgbClr val="0070C0"/>
              </a:buClr>
              <a:buFont typeface="Courier New" panose="02070309020205020404" pitchFamily="49" charset="0"/>
              <a:buChar char="o"/>
            </a:pPr>
            <a:r>
              <a:rPr lang="en-AU" sz="2400" dirty="0">
                <a:latin typeface="Arial" panose="020B0604020202020204" pitchFamily="34" charset="0"/>
                <a:cs typeface="Arial" panose="020B0604020202020204" pitchFamily="34" charset="0"/>
              </a:rPr>
              <a:t>Safety &amp; Tolerability in AD participants mirrors the excellent profile observed in healthy adults in Phase 1, Phase 2 ALS and SCZ cohorts, and an intermediate sized expanded access protocol (ISEAP) in ALS (&gt;35,000 doses)</a:t>
            </a:r>
          </a:p>
          <a:p>
            <a:pPr marL="342900" indent="-342900" fontAlgn="base">
              <a:spcAft>
                <a:spcPts val="600"/>
              </a:spcAft>
              <a:buClr>
                <a:srgbClr val="0070C0"/>
              </a:buClr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 clinically significant shifts or safety signals in hematology, chemistry, vital signs</a:t>
            </a:r>
          </a:p>
          <a:p>
            <a:pPr marL="342900" indent="-342900" fontAlgn="base">
              <a:spcAft>
                <a:spcPts val="600"/>
              </a:spcAft>
              <a:buClr>
                <a:srgbClr val="0070C0"/>
              </a:buClr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Most common treatment-emergent adverse events (TEAEs):  Infections 30.4% at 24 weeks .TEAEs were unrelated to the study drug. One serious adverse event:  femoral neck fracture</a:t>
            </a:r>
          </a:p>
        </p:txBody>
      </p:sp>
      <p:sp>
        <p:nvSpPr>
          <p:cNvPr id="926722614" name="Rectangle 926722613">
            <a:extLst>
              <a:ext uri="{FF2B5EF4-FFF2-40B4-BE49-F238E27FC236}">
                <a16:creationId xmlns:a16="http://schemas.microsoft.com/office/drawing/2014/main" id="{7534D4CB-54F4-7BC4-5299-A6047774E0DD}"/>
              </a:ext>
            </a:extLst>
          </p:cNvPr>
          <p:cNvSpPr/>
          <p:nvPr/>
        </p:nvSpPr>
        <p:spPr>
          <a:xfrm>
            <a:off x="26929340" y="32223368"/>
            <a:ext cx="13716000" cy="7184898"/>
          </a:xfrm>
          <a:prstGeom prst="rect">
            <a:avLst/>
          </a:prstGeom>
          <a:noFill/>
          <a:ln w="57150">
            <a:solidFill>
              <a:schemeClr val="accent2">
                <a:lumMod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6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152AEB-9E56-3DC3-6D3B-260A21D57E6A}"/>
              </a:ext>
            </a:extLst>
          </p:cNvPr>
          <p:cNvSpPr txBox="1"/>
          <p:nvPr/>
        </p:nvSpPr>
        <p:spPr>
          <a:xfrm>
            <a:off x="26993046" y="37826321"/>
            <a:ext cx="136485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Clr>
                <a:schemeClr val="accent2">
                  <a:lumMod val="2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 support the hypothesis that synaptic regeneration may be efficacious in restoring cognitive function in AD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E0F5831-3F1D-8516-7761-9F90985A1F69}"/>
              </a:ext>
            </a:extLst>
          </p:cNvPr>
          <p:cNvSpPr/>
          <p:nvPr/>
        </p:nvSpPr>
        <p:spPr>
          <a:xfrm>
            <a:off x="10826528" y="31875350"/>
            <a:ext cx="15087600" cy="1188720"/>
          </a:xfrm>
          <a:prstGeom prst="rect">
            <a:avLst/>
          </a:prstGeom>
          <a:solidFill>
            <a:srgbClr val="A8AC6F"/>
          </a:solidFill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Tazbentetol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favorable profile vs approved therapeutics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2B72637-62D8-05E3-BFF4-BEDF762E52D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0332" y="21008413"/>
            <a:ext cx="9870236" cy="4352973"/>
          </a:xfrm>
          <a:prstGeom prst="rect">
            <a:avLst/>
          </a:prstGeom>
        </p:spPr>
      </p:pic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408ECC77-D164-E2B4-E4AF-C6B9AD1ADE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481533"/>
              </p:ext>
            </p:extLst>
          </p:nvPr>
        </p:nvGraphicFramePr>
        <p:xfrm>
          <a:off x="377369" y="26597963"/>
          <a:ext cx="2286000" cy="34480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54480">
                  <a:extLst>
                    <a:ext uri="{9D8B030D-6E8A-4147-A177-3AD203B41FA5}">
                      <a16:colId xmlns:a16="http://schemas.microsoft.com/office/drawing/2014/main" val="4314022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950132647"/>
                    </a:ext>
                  </a:extLst>
                </a:gridCol>
              </a:tblGrid>
              <a:tr h="202303">
                <a:tc gridSpan="2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20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Age</a:t>
                      </a:r>
                      <a:endParaRPr lang="en-US" sz="2200" dirty="0">
                        <a:solidFill>
                          <a:schemeClr val="bg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79586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</a:t>
                      </a:r>
                      <a:endParaRPr lang="en-US" sz="22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11985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Mean</a:t>
                      </a:r>
                      <a:endParaRPr lang="en-US" sz="22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71.5</a:t>
                      </a:r>
                      <a:endParaRPr lang="en-US" sz="22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55012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SD</a:t>
                      </a:r>
                      <a:endParaRPr lang="en-US" sz="22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8.1</a:t>
                      </a:r>
                      <a:endParaRPr lang="en-US" sz="22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53047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Median</a:t>
                      </a:r>
                      <a:endParaRPr lang="en-US" sz="22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73.5</a:t>
                      </a:r>
                      <a:endParaRPr lang="en-US" sz="22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010759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Minimum </a:t>
                      </a:r>
                      <a:endParaRPr lang="en-US" sz="22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51</a:t>
                      </a:r>
                      <a:endParaRPr lang="en-US" sz="22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63580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Maximum</a:t>
                      </a:r>
                      <a:endParaRPr lang="en-US" sz="22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82</a:t>
                      </a:r>
                      <a:endParaRPr lang="en-US" sz="22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2140637"/>
                  </a:ext>
                </a:extLst>
              </a:tr>
              <a:tr h="203200">
                <a:tc gridSpan="2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20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Sex</a:t>
                      </a:r>
                      <a:endParaRPr lang="en-US" sz="2200" dirty="0">
                        <a:solidFill>
                          <a:schemeClr val="bg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20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790962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Female</a:t>
                      </a:r>
                      <a:endParaRPr lang="en-US" sz="22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50%</a:t>
                      </a:r>
                      <a:endParaRPr lang="en-US" sz="22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089359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Male</a:t>
                      </a:r>
                      <a:endParaRPr lang="en-US" sz="22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50%</a:t>
                      </a:r>
                      <a:endParaRPr lang="en-US" sz="22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3042904"/>
                  </a:ext>
                </a:extLst>
              </a:tr>
            </a:tbl>
          </a:graphicData>
        </a:graphic>
      </p:graphicFrame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443FD195-B02A-55E4-634F-C524F8B421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414118"/>
              </p:ext>
            </p:extLst>
          </p:nvPr>
        </p:nvGraphicFramePr>
        <p:xfrm>
          <a:off x="4221265" y="26556833"/>
          <a:ext cx="5669280" cy="49375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37760">
                  <a:extLst>
                    <a:ext uri="{9D8B030D-6E8A-4147-A177-3AD203B41FA5}">
                      <a16:colId xmlns:a16="http://schemas.microsoft.com/office/drawing/2014/main" val="9000479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981401332"/>
                    </a:ext>
                  </a:extLst>
                </a:gridCol>
              </a:tblGrid>
              <a:tr h="253243">
                <a:tc gridSpan="2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20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Race</a:t>
                      </a:r>
                      <a:endParaRPr lang="en-US" sz="2200" dirty="0">
                        <a:solidFill>
                          <a:schemeClr val="bg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193744"/>
                  </a:ext>
                </a:extLst>
              </a:tr>
              <a:tr h="250296"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200" dirty="0">
                          <a:solidFill>
                            <a:schemeClr val="bg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American Indian / Alaska Native</a:t>
                      </a:r>
                      <a:endParaRPr lang="en-US" sz="2200" dirty="0">
                        <a:solidFill>
                          <a:schemeClr val="bg2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200" dirty="0">
                          <a:solidFill>
                            <a:schemeClr val="bg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0%</a:t>
                      </a:r>
                      <a:endParaRPr lang="en-US" sz="2200" dirty="0">
                        <a:solidFill>
                          <a:schemeClr val="bg2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4320584"/>
                  </a:ext>
                </a:extLst>
              </a:tr>
              <a:tr h="455126"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200" dirty="0">
                          <a:solidFill>
                            <a:schemeClr val="bg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Asian</a:t>
                      </a:r>
                      <a:endParaRPr lang="en-US" sz="2200" dirty="0">
                        <a:solidFill>
                          <a:schemeClr val="bg2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200" dirty="0">
                          <a:solidFill>
                            <a:schemeClr val="bg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0%</a:t>
                      </a:r>
                      <a:endParaRPr lang="en-US" sz="2200" dirty="0">
                        <a:solidFill>
                          <a:schemeClr val="bg2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059301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200" dirty="0">
                          <a:solidFill>
                            <a:schemeClr val="bg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Black or African American</a:t>
                      </a:r>
                      <a:endParaRPr lang="en-US" sz="2200" dirty="0">
                        <a:solidFill>
                          <a:schemeClr val="bg2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200">
                          <a:solidFill>
                            <a:schemeClr val="bg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0%</a:t>
                      </a:r>
                      <a:endParaRPr lang="en-US" sz="2200">
                        <a:solidFill>
                          <a:schemeClr val="bg2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635844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200" dirty="0">
                          <a:solidFill>
                            <a:schemeClr val="bg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Native Hawaiian or Other Pacific Islander</a:t>
                      </a:r>
                      <a:endParaRPr lang="en-US" sz="2200" dirty="0">
                        <a:solidFill>
                          <a:schemeClr val="bg2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200" dirty="0">
                          <a:solidFill>
                            <a:schemeClr val="bg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0%</a:t>
                      </a:r>
                      <a:endParaRPr lang="en-US" sz="2200" dirty="0">
                        <a:solidFill>
                          <a:schemeClr val="bg2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339329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200" dirty="0">
                          <a:solidFill>
                            <a:schemeClr val="bg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White</a:t>
                      </a:r>
                      <a:endParaRPr lang="en-US" sz="2200" dirty="0">
                        <a:solidFill>
                          <a:schemeClr val="bg2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200" dirty="0">
                          <a:solidFill>
                            <a:schemeClr val="bg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92%</a:t>
                      </a:r>
                      <a:endParaRPr lang="en-US" sz="2200" dirty="0">
                        <a:solidFill>
                          <a:schemeClr val="bg2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664578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200" dirty="0">
                          <a:solidFill>
                            <a:schemeClr val="bg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Not Reported</a:t>
                      </a:r>
                      <a:endParaRPr lang="en-US" sz="2200" dirty="0">
                        <a:solidFill>
                          <a:schemeClr val="bg2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200">
                          <a:solidFill>
                            <a:schemeClr val="bg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0%</a:t>
                      </a:r>
                      <a:endParaRPr lang="en-US" sz="2200">
                        <a:solidFill>
                          <a:schemeClr val="bg2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464814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200" dirty="0">
                          <a:solidFill>
                            <a:schemeClr val="bg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Other</a:t>
                      </a:r>
                      <a:endParaRPr lang="en-US" sz="2200" dirty="0">
                        <a:solidFill>
                          <a:schemeClr val="bg2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200" dirty="0">
                          <a:solidFill>
                            <a:schemeClr val="bg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8%</a:t>
                      </a:r>
                      <a:endParaRPr lang="en-US" sz="2200" dirty="0">
                        <a:solidFill>
                          <a:schemeClr val="bg2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471434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200" dirty="0">
                          <a:solidFill>
                            <a:schemeClr val="bg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Unknown </a:t>
                      </a:r>
                      <a:endParaRPr lang="en-US" sz="2200" dirty="0">
                        <a:solidFill>
                          <a:schemeClr val="bg2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200" dirty="0">
                          <a:solidFill>
                            <a:schemeClr val="bg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0%</a:t>
                      </a:r>
                      <a:endParaRPr lang="en-US" sz="2200" dirty="0">
                        <a:solidFill>
                          <a:schemeClr val="bg2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9272148"/>
                  </a:ext>
                </a:extLst>
              </a:tr>
              <a:tr h="203200">
                <a:tc gridSpan="2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20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Ethnicity</a:t>
                      </a:r>
                      <a:endParaRPr lang="en-US" sz="2200" dirty="0">
                        <a:solidFill>
                          <a:schemeClr val="bg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7342261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200" dirty="0">
                          <a:solidFill>
                            <a:schemeClr val="bg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Hispanic or Latino</a:t>
                      </a:r>
                      <a:endParaRPr lang="en-US" sz="2200" dirty="0">
                        <a:solidFill>
                          <a:schemeClr val="bg2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200" dirty="0">
                          <a:solidFill>
                            <a:schemeClr val="bg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0%</a:t>
                      </a:r>
                      <a:endParaRPr lang="en-US" sz="2200" dirty="0">
                        <a:solidFill>
                          <a:schemeClr val="bg2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637205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200" dirty="0">
                          <a:solidFill>
                            <a:schemeClr val="bg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Not Hispanic or Latino</a:t>
                      </a:r>
                      <a:endParaRPr lang="en-US" sz="2200" dirty="0">
                        <a:solidFill>
                          <a:schemeClr val="bg2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200" dirty="0">
                          <a:solidFill>
                            <a:schemeClr val="bg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100%</a:t>
                      </a:r>
                      <a:endParaRPr lang="en-US" sz="2200" dirty="0">
                        <a:solidFill>
                          <a:schemeClr val="bg2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469632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200" dirty="0">
                          <a:solidFill>
                            <a:schemeClr val="bg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Not Reported</a:t>
                      </a:r>
                      <a:endParaRPr lang="en-US" sz="2200" dirty="0">
                        <a:solidFill>
                          <a:schemeClr val="bg2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200" dirty="0">
                          <a:solidFill>
                            <a:schemeClr val="bg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0%</a:t>
                      </a:r>
                      <a:endParaRPr lang="en-US" sz="2200" dirty="0">
                        <a:solidFill>
                          <a:schemeClr val="bg2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438760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200" dirty="0">
                          <a:solidFill>
                            <a:schemeClr val="bg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Unknown</a:t>
                      </a:r>
                      <a:endParaRPr lang="en-US" sz="2200" dirty="0">
                        <a:solidFill>
                          <a:schemeClr val="bg2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200" dirty="0">
                          <a:solidFill>
                            <a:schemeClr val="bg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0%</a:t>
                      </a:r>
                      <a:endParaRPr lang="en-US" sz="2200" dirty="0">
                        <a:solidFill>
                          <a:schemeClr val="bg2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394054"/>
                  </a:ext>
                </a:extLst>
              </a:tr>
            </a:tbl>
          </a:graphicData>
        </a:graphic>
      </p:graphicFrame>
      <p:pic>
        <p:nvPicPr>
          <p:cNvPr id="34" name="Picture 33">
            <a:extLst>
              <a:ext uri="{FF2B5EF4-FFF2-40B4-BE49-F238E27FC236}">
                <a16:creationId xmlns:a16="http://schemas.microsoft.com/office/drawing/2014/main" id="{8F81AC37-525A-426D-6450-EA1EB74F84CE}"/>
              </a:ext>
            </a:extLst>
          </p:cNvPr>
          <p:cNvPicPr/>
          <p:nvPr/>
        </p:nvPicPr>
        <p:blipFill>
          <a:blip r:embed="rId10"/>
          <a:srcRect l="6864" r="20839"/>
          <a:stretch>
            <a:fillRect/>
          </a:stretch>
        </p:blipFill>
        <p:spPr>
          <a:xfrm>
            <a:off x="337841" y="32637525"/>
            <a:ext cx="3306204" cy="5935507"/>
          </a:xfrm>
          <a:prstGeom prst="rect">
            <a:avLst/>
          </a:prstGeom>
        </p:spPr>
      </p:pic>
      <p:sp>
        <p:nvSpPr>
          <p:cNvPr id="35" name="TextBox 4">
            <a:extLst>
              <a:ext uri="{FF2B5EF4-FFF2-40B4-BE49-F238E27FC236}">
                <a16:creationId xmlns:a16="http://schemas.microsoft.com/office/drawing/2014/main" id="{2C7E2729-8233-626D-A35E-8090A7040C94}"/>
              </a:ext>
            </a:extLst>
          </p:cNvPr>
          <p:cNvSpPr txBox="1"/>
          <p:nvPr/>
        </p:nvSpPr>
        <p:spPr>
          <a:xfrm>
            <a:off x="3995986" y="33108818"/>
            <a:ext cx="5967929" cy="2693045"/>
          </a:xfrm>
          <a:prstGeom prst="rect">
            <a:avLst/>
          </a:prstGeom>
          <a:noFill/>
          <a:ln w="19050">
            <a:solidFill>
              <a:srgbClr val="47758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2200" b="1" dirty="0">
                <a:latin typeface="Candara"/>
                <a:cs typeface="Arial"/>
              </a:rPr>
              <a:t>SMMSE ranges:</a:t>
            </a:r>
          </a:p>
          <a:p>
            <a:pPr marL="342900" indent="-342900">
              <a:buFont typeface="Arial"/>
              <a:buChar char="•"/>
            </a:pPr>
            <a:r>
              <a:rPr lang="en-US" sz="2200" dirty="0">
                <a:latin typeface="Candara"/>
                <a:cs typeface="Arial"/>
              </a:rPr>
              <a:t>Normal cognitive function: 27-30</a:t>
            </a:r>
            <a:endParaRPr lang="en-US" dirty="0"/>
          </a:p>
          <a:p>
            <a:pPr marL="342900" indent="-342900">
              <a:buFont typeface="Arial"/>
              <a:buChar char="•"/>
            </a:pPr>
            <a:r>
              <a:rPr lang="en-US" sz="2200" dirty="0">
                <a:latin typeface="Candara"/>
                <a:cs typeface="Arial"/>
              </a:rPr>
              <a:t>Mild Cognitive Impairment: 21-26</a:t>
            </a:r>
          </a:p>
          <a:p>
            <a:pPr marL="342900" indent="-342900">
              <a:buFont typeface="Arial"/>
              <a:buChar char="•"/>
            </a:pPr>
            <a:r>
              <a:rPr lang="en-US" sz="2200" dirty="0">
                <a:latin typeface="Candara"/>
                <a:cs typeface="Arial"/>
              </a:rPr>
              <a:t>Moderate Cognitive Impairment: 10-20</a:t>
            </a:r>
          </a:p>
          <a:p>
            <a:pPr marL="342900" indent="-342900">
              <a:spcAft>
                <a:spcPts val="1200"/>
              </a:spcAft>
              <a:buFont typeface="Arial"/>
              <a:buChar char="•"/>
            </a:pPr>
            <a:r>
              <a:rPr lang="en-US" sz="2200" dirty="0">
                <a:latin typeface="Candara"/>
                <a:cs typeface="Arial"/>
              </a:rPr>
              <a:t>Severe Cognitive Impairment: &lt;10</a:t>
            </a:r>
          </a:p>
          <a:p>
            <a:r>
              <a:rPr lang="en-AU" sz="2200" b="1" dirty="0">
                <a:latin typeface="Candara"/>
                <a:cs typeface="Arial"/>
              </a:rPr>
              <a:t>Participant recruitment balanced between mild and moderate AD stages as defined by SMMSE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9498773-CACF-B1F3-0CD8-01C78506C5B9}"/>
              </a:ext>
            </a:extLst>
          </p:cNvPr>
          <p:cNvSpPr/>
          <p:nvPr/>
        </p:nvSpPr>
        <p:spPr>
          <a:xfrm>
            <a:off x="315606" y="31904543"/>
            <a:ext cx="9882072" cy="914400"/>
          </a:xfrm>
          <a:prstGeom prst="rect">
            <a:avLst/>
          </a:prstGeom>
          <a:solidFill>
            <a:schemeClr val="accent2">
              <a:lumMod val="25000"/>
            </a:schemeClr>
          </a:solidFill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Baseline Characteristics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3F4562D-B1AC-C989-2B87-339C6696598D}"/>
              </a:ext>
            </a:extLst>
          </p:cNvPr>
          <p:cNvSpPr txBox="1"/>
          <p:nvPr/>
        </p:nvSpPr>
        <p:spPr>
          <a:xfrm>
            <a:off x="3995986" y="35975161"/>
            <a:ext cx="5957915" cy="2354491"/>
          </a:xfrm>
          <a:prstGeom prst="rect">
            <a:avLst/>
          </a:prstGeom>
          <a:noFill/>
          <a:ln w="19050">
            <a:solidFill>
              <a:srgbClr val="47758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fontAlgn="base">
              <a:spcAft>
                <a:spcPts val="600"/>
              </a:spcAft>
            </a:pPr>
            <a:r>
              <a:rPr lang="en-US" sz="2200" b="1" dirty="0">
                <a:latin typeface="Candara"/>
                <a:cs typeface="Arial"/>
              </a:rPr>
              <a:t>p-TAU-217 ranges</a:t>
            </a:r>
            <a:endParaRPr lang="en-US" sz="2200" b="1" dirty="0">
              <a:latin typeface="Candara"/>
              <a:cs typeface="Arial" panose="020B0604020202020204" pitchFamily="34" charset="0"/>
            </a:endParaRPr>
          </a:p>
          <a:p>
            <a:pPr marL="342900" indent="-342900" fontAlgn="base">
              <a:buFont typeface="Arial"/>
              <a:buChar char="•"/>
            </a:pPr>
            <a:r>
              <a:rPr lang="en-US" sz="2200" dirty="0">
                <a:latin typeface="Candara"/>
                <a:cs typeface="Arial"/>
              </a:rPr>
              <a:t>Negative: ≤ 0.33 </a:t>
            </a:r>
            <a:r>
              <a:rPr lang="en-US" sz="2200" dirty="0" err="1">
                <a:latin typeface="Candara"/>
                <a:cs typeface="Arial"/>
              </a:rPr>
              <a:t>pg</a:t>
            </a:r>
            <a:r>
              <a:rPr lang="en-US" sz="2200" dirty="0">
                <a:latin typeface="Candara"/>
                <a:cs typeface="Arial"/>
              </a:rPr>
              <a:t>/mL</a:t>
            </a:r>
          </a:p>
          <a:p>
            <a:pPr marL="342900" indent="-342900" fontAlgn="base">
              <a:buFont typeface="Arial"/>
              <a:buChar char="•"/>
            </a:pPr>
            <a:r>
              <a:rPr lang="en-US" sz="2200" dirty="0">
                <a:latin typeface="Candara"/>
                <a:cs typeface="Arial"/>
              </a:rPr>
              <a:t>Intermediate: &gt; 0.33 - &lt; 0.56 pg/mL</a:t>
            </a:r>
          </a:p>
          <a:p>
            <a:pPr marL="342900" indent="-342900" fontAlgn="base">
              <a:spcAft>
                <a:spcPts val="1200"/>
              </a:spcAft>
              <a:buFont typeface="Arial"/>
              <a:buChar char="•"/>
            </a:pPr>
            <a:r>
              <a:rPr lang="en-US" sz="2200" dirty="0">
                <a:latin typeface="Candara"/>
                <a:cs typeface="Arial"/>
              </a:rPr>
              <a:t>Positive: ≥ 0.56 pg/mL</a:t>
            </a:r>
          </a:p>
          <a:p>
            <a:pPr fontAlgn="base"/>
            <a:r>
              <a:rPr lang="en-US" sz="2200" b="1" dirty="0">
                <a:latin typeface="Candara"/>
                <a:cs typeface="Arial"/>
              </a:rPr>
              <a:t>Participants had a positive pTau217 result at baseline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6F73BC5-CABF-E888-D00F-31CB19827E94}"/>
              </a:ext>
            </a:extLst>
          </p:cNvPr>
          <p:cNvSpPr txBox="1"/>
          <p:nvPr/>
        </p:nvSpPr>
        <p:spPr>
          <a:xfrm>
            <a:off x="18460524" y="8387504"/>
            <a:ext cx="5670066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515620" indent="-288925" algn="just" defTabSz="685800" hangingPunct="0">
              <a:buClr>
                <a:srgbClr val="0070C0"/>
              </a:buClr>
              <a:buFont typeface="Courier New" panose="02070309020205020404" pitchFamily="49" charset="0"/>
              <a:buChar char="o"/>
              <a:defRPr/>
            </a:pPr>
            <a:r>
              <a:rPr lang="en-US" sz="1600" b="1" kern="0" dirty="0">
                <a:solidFill>
                  <a:schemeClr val="bg2"/>
                </a:solidFill>
                <a:ea typeface="Roboto Condensed"/>
                <a:cs typeface="Segoe UI Semibold"/>
                <a:sym typeface="Roboto Condensed"/>
              </a:rPr>
              <a:t>SMMSE </a:t>
            </a:r>
            <a:r>
              <a:rPr lang="en-US" sz="1600" kern="0" dirty="0">
                <a:solidFill>
                  <a:schemeClr val="bg2"/>
                </a:solidFill>
                <a:ea typeface="Roboto Condensed"/>
                <a:cs typeface="Roboto Condensed"/>
                <a:sym typeface="Roboto Condensed"/>
              </a:rPr>
              <a:t>11-item questionnaire to assess mental status </a:t>
            </a:r>
            <a:endParaRPr lang="en-US" sz="1600" i="1" kern="0" dirty="0">
              <a:solidFill>
                <a:schemeClr val="bg2"/>
              </a:solidFill>
              <a:ea typeface="Roboto Condensed"/>
              <a:cs typeface="Roboto Condensed"/>
            </a:endParaRPr>
          </a:p>
          <a:p>
            <a:pPr marL="515620" indent="-288925" algn="just" defTabSz="685800" hangingPunct="0">
              <a:buClr>
                <a:srgbClr val="0070C0"/>
              </a:buClr>
              <a:buFont typeface="Courier New" panose="02070309020205020404" pitchFamily="49" charset="0"/>
              <a:buChar char="o"/>
              <a:defRPr/>
            </a:pPr>
            <a:r>
              <a:rPr lang="en-US" sz="1600" b="1" i="1" kern="0" dirty="0">
                <a:solidFill>
                  <a:schemeClr val="bg2"/>
                </a:solidFill>
                <a:ea typeface="Roboto Condensed"/>
                <a:cs typeface="Roboto Condensed"/>
                <a:sym typeface="Roboto Condensed"/>
              </a:rPr>
              <a:t>Higher scores = improvement</a:t>
            </a:r>
            <a:endParaRPr lang="en-US" sz="1600" b="1" i="1" kern="0" dirty="0">
              <a:solidFill>
                <a:schemeClr val="bg2"/>
              </a:solidFill>
              <a:ea typeface="Roboto Condensed"/>
              <a:cs typeface="Roboto Condensed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864476A-48F0-1E01-D5DF-30BAEA3BB246}"/>
              </a:ext>
            </a:extLst>
          </p:cNvPr>
          <p:cNvSpPr txBox="1"/>
          <p:nvPr/>
        </p:nvSpPr>
        <p:spPr>
          <a:xfrm>
            <a:off x="21023848" y="13890137"/>
            <a:ext cx="10882497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688975" indent="-571500" algn="ctr" defTabSz="685800" hangingPunct="0">
              <a:buClr>
                <a:srgbClr val="0070C0"/>
              </a:buClr>
              <a:buFont typeface="Wingdings" panose="05000000000000000000" pitchFamily="2" charset="2"/>
              <a:buChar char="v"/>
              <a:defRPr/>
            </a:pPr>
            <a:r>
              <a:rPr lang="en-US" sz="3200" b="1" kern="0" dirty="0">
                <a:solidFill>
                  <a:srgbClr val="142651"/>
                </a:solidFill>
                <a:latin typeface="Candara"/>
                <a:ea typeface="Roboto Condensed"/>
                <a:cs typeface="Roboto Condensed"/>
                <a:sym typeface="Roboto Condensed"/>
              </a:rPr>
              <a:t>Rapid, significant improvement during DBPC period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9163849-FE0B-00DC-846B-FA1ADB1587B5}"/>
              </a:ext>
            </a:extLst>
          </p:cNvPr>
          <p:cNvGrpSpPr/>
          <p:nvPr/>
        </p:nvGrpSpPr>
        <p:grpSpPr>
          <a:xfrm>
            <a:off x="16814909" y="9128652"/>
            <a:ext cx="12940419" cy="4602355"/>
            <a:chOff x="16814909" y="9001327"/>
            <a:chExt cx="12940419" cy="4602355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A808898C-22F6-82B2-8DE5-7E770EA9B8B9}"/>
                </a:ext>
              </a:extLst>
            </p:cNvPr>
            <p:cNvGrpSpPr/>
            <p:nvPr/>
          </p:nvGrpSpPr>
          <p:grpSpPr>
            <a:xfrm>
              <a:off x="16814909" y="9028975"/>
              <a:ext cx="6127750" cy="4574707"/>
              <a:chOff x="17185299" y="8924803"/>
              <a:chExt cx="6127750" cy="4574707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A196D4A5-8B20-B993-6DC8-C538D3A971B6}"/>
                  </a:ext>
                </a:extLst>
              </p:cNvPr>
              <p:cNvSpPr/>
              <p:nvPr/>
            </p:nvSpPr>
            <p:spPr>
              <a:xfrm>
                <a:off x="17931691" y="8924803"/>
                <a:ext cx="3461853" cy="698444"/>
              </a:xfrm>
              <a:prstGeom prst="rect">
                <a:avLst/>
              </a:prstGeom>
              <a:solidFill>
                <a:srgbClr val="9DA28E"/>
              </a:solidFill>
              <a:ln w="127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Double- Blind Placebo-Controlled Period</a:t>
                </a:r>
              </a:p>
            </p:txBody>
          </p:sp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7C003E61-0F34-2BA1-A937-E5ED191ADE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 l="1713" t="4277" r="1622" b="3835"/>
              <a:stretch>
                <a:fillRect/>
              </a:stretch>
            </p:blipFill>
            <p:spPr>
              <a:xfrm>
                <a:off x="17185299" y="9591209"/>
                <a:ext cx="6127750" cy="3113058"/>
              </a:xfrm>
              <a:prstGeom prst="rect">
                <a:avLst/>
              </a:prstGeom>
            </p:spPr>
          </p:pic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9AA2CA96-385F-6786-3CE8-23136108DA99}"/>
                  </a:ext>
                </a:extLst>
              </p:cNvPr>
              <p:cNvSpPr txBox="1"/>
              <p:nvPr/>
            </p:nvSpPr>
            <p:spPr>
              <a:xfrm>
                <a:off x="21483627" y="10666683"/>
                <a:ext cx="9044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/>
                  <a:t>p &lt;0.05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39BF67C6-F502-3C22-0167-623771CB776B}"/>
                  </a:ext>
                </a:extLst>
              </p:cNvPr>
              <p:cNvSpPr txBox="1"/>
              <p:nvPr/>
            </p:nvSpPr>
            <p:spPr>
              <a:xfrm>
                <a:off x="18257498" y="12742737"/>
                <a:ext cx="2743200" cy="369332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800" b="1" dirty="0">
                    <a:solidFill>
                      <a:srgbClr val="1A1A1C"/>
                    </a:solidFill>
                    <a:latin typeface="Arial"/>
                    <a:cs typeface="Arial"/>
                  </a:rPr>
                  <a:t>Visit (weeks)</a:t>
                </a:r>
                <a:endParaRPr lang="en-US" sz="1800" dirty="0">
                  <a:solidFill>
                    <a:srgbClr val="1A1A1C"/>
                  </a:solidFill>
                </a:endParaRPr>
              </a:p>
            </p:txBody>
          </p:sp>
          <p:sp>
            <p:nvSpPr>
              <p:cNvPr id="926722561" name="TextBox 926722560">
                <a:extLst>
                  <a:ext uri="{FF2B5EF4-FFF2-40B4-BE49-F238E27FC236}">
                    <a16:creationId xmlns:a16="http://schemas.microsoft.com/office/drawing/2014/main" id="{20F107E6-1B15-3ABC-2C6D-1F957AE08CBE}"/>
                  </a:ext>
                </a:extLst>
              </p:cNvPr>
              <p:cNvSpPr txBox="1"/>
              <p:nvPr/>
            </p:nvSpPr>
            <p:spPr>
              <a:xfrm>
                <a:off x="17974694" y="13130180"/>
                <a:ext cx="3993027" cy="36933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r>
                  <a:rPr lang="en-US" sz="1800" dirty="0"/>
                  <a:t>8 pooled placebo and 8 on 300 mg</a:t>
                </a: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7D5F025-612A-E121-D50D-24D3151F74CE}"/>
                </a:ext>
              </a:extLst>
            </p:cNvPr>
            <p:cNvGrpSpPr/>
            <p:nvPr/>
          </p:nvGrpSpPr>
          <p:grpSpPr>
            <a:xfrm>
              <a:off x="22958911" y="9001327"/>
              <a:ext cx="6796417" cy="4602355"/>
              <a:chOff x="23259853" y="8897155"/>
              <a:chExt cx="6796417" cy="4602355"/>
            </a:xfrm>
          </p:grpSpPr>
          <p:pic>
            <p:nvPicPr>
              <p:cNvPr id="43" name="Picture 42" descr="A graph with lines and dots&#10;&#10;AI-generated content may be incorrect.">
                <a:extLst>
                  <a:ext uri="{FF2B5EF4-FFF2-40B4-BE49-F238E27FC236}">
                    <a16:creationId xmlns:a16="http://schemas.microsoft.com/office/drawing/2014/main" id="{0C98BD9F-3BA0-AA88-3CD0-CBCBC988EA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rcRect l="2018" t="4229" r="4180" b="4040"/>
              <a:stretch>
                <a:fillRect/>
              </a:stretch>
            </p:blipFill>
            <p:spPr>
              <a:xfrm>
                <a:off x="23465329" y="9570975"/>
                <a:ext cx="4779831" cy="3111774"/>
              </a:xfrm>
              <a:prstGeom prst="rect">
                <a:avLst/>
              </a:prstGeom>
            </p:spPr>
          </p:pic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A58DE538-D2E7-774B-4EF6-3577EACA45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095737" y="11460477"/>
                <a:ext cx="3865961" cy="748276"/>
              </a:xfrm>
              <a:prstGeom prst="line">
                <a:avLst/>
              </a:prstGeom>
              <a:ln w="19050" cap="flat" cmpd="sng" algn="ctr">
                <a:solidFill>
                  <a:schemeClr val="accent6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64F4107-AE55-5A17-FE57-AA81E2E3A3C5}"/>
                  </a:ext>
                </a:extLst>
              </p:cNvPr>
              <p:cNvSpPr txBox="1"/>
              <p:nvPr/>
            </p:nvSpPr>
            <p:spPr>
              <a:xfrm>
                <a:off x="27962885" y="11503120"/>
                <a:ext cx="2093385" cy="830997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  <a:prstDash val="dash"/>
              </a:ln>
            </p:spPr>
            <p:txBody>
              <a:bodyPr wrap="square" lIns="91440" tIns="45720" rIns="91440" bIns="45720" anchor="t">
                <a:spAutoFit/>
              </a:bodyPr>
              <a:lstStyle/>
              <a:p>
                <a:r>
                  <a:rPr lang="en-US" sz="1600" kern="0" dirty="0">
                    <a:latin typeface="Candara"/>
                    <a:ea typeface="Roboto Condensed"/>
                    <a:cs typeface="Roboto Condensed"/>
                    <a:sym typeface="Roboto Condensed"/>
                  </a:rPr>
                  <a:t>Historical  trajectory of</a:t>
                </a:r>
                <a:r>
                  <a:rPr kumimoji="0" lang="en-US" sz="160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Candara"/>
                    <a:ea typeface="Roboto Condensed"/>
                    <a:cs typeface="Roboto Condensed"/>
                    <a:sym typeface="Roboto Condensed"/>
                  </a:rPr>
                  <a:t> </a:t>
                </a:r>
                <a:r>
                  <a:rPr lang="en-US" sz="1600" kern="0" dirty="0">
                    <a:ea typeface="Roboto Condensed"/>
                    <a:cs typeface="Roboto Condensed"/>
                    <a:sym typeface="Roboto Condensed"/>
                  </a:rPr>
                  <a:t>worsening of ~3.4pt per </a:t>
                </a:r>
                <a:r>
                  <a:rPr kumimoji="0" lang="en-US" sz="1600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Candara"/>
                    <a:ea typeface="Roboto Condensed"/>
                    <a:cs typeface="Roboto Condensed"/>
                    <a:sym typeface="Roboto Condensed"/>
                  </a:rPr>
                  <a:t>year</a:t>
                </a:r>
                <a:endParaRPr lang="en-US" sz="1600" dirty="0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C1E7DD05-09C9-DCD7-DB3B-82262EB3DE3E}"/>
                  </a:ext>
                </a:extLst>
              </p:cNvPr>
              <p:cNvSpPr/>
              <p:nvPr/>
            </p:nvSpPr>
            <p:spPr>
              <a:xfrm>
                <a:off x="24612535" y="8897155"/>
                <a:ext cx="3201887" cy="457200"/>
              </a:xfrm>
              <a:prstGeom prst="rect">
                <a:avLst/>
              </a:prstGeom>
              <a:solidFill>
                <a:srgbClr val="9DA28E"/>
              </a:solidFill>
              <a:ln w="127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/>
                  <a:t>Open Label Extension</a:t>
                </a:r>
              </a:p>
            </p:txBody>
          </p:sp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7154128C-993C-E81C-3B50-8926AAF227F8}"/>
                  </a:ext>
                </a:extLst>
              </p:cNvPr>
              <p:cNvSpPr/>
              <p:nvPr/>
            </p:nvSpPr>
            <p:spPr>
              <a:xfrm>
                <a:off x="24047586" y="10021741"/>
                <a:ext cx="765013" cy="2079540"/>
              </a:xfrm>
              <a:prstGeom prst="roundRect">
                <a:avLst>
                  <a:gd name="adj" fmla="val 8889"/>
                </a:avLst>
              </a:prstGeom>
              <a:noFill/>
              <a:ln w="19050">
                <a:solidFill>
                  <a:schemeClr val="accent3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7E7B6BC4-C24B-AC57-63ED-E4B849D4AC16}"/>
                  </a:ext>
                </a:extLst>
              </p:cNvPr>
              <p:cNvSpPr txBox="1"/>
              <p:nvPr/>
            </p:nvSpPr>
            <p:spPr>
              <a:xfrm>
                <a:off x="24084515" y="11738736"/>
                <a:ext cx="7280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b="1" dirty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rPr>
                  <a:t>DBPC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C655B9AF-1123-6FF6-6900-B25C9441F05E}"/>
                  </a:ext>
                </a:extLst>
              </p:cNvPr>
              <p:cNvSpPr txBox="1"/>
              <p:nvPr/>
            </p:nvSpPr>
            <p:spPr>
              <a:xfrm>
                <a:off x="27915400" y="10292023"/>
                <a:ext cx="1394565" cy="369332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en-US" sz="1800" dirty="0"/>
                  <a:t>p &lt; 0.05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7EE9BC8D-FFDC-E2B2-D69F-5B310BA19204}"/>
                  </a:ext>
                </a:extLst>
              </p:cNvPr>
              <p:cNvSpPr txBox="1"/>
              <p:nvPr/>
            </p:nvSpPr>
            <p:spPr>
              <a:xfrm>
                <a:off x="24662213" y="12742737"/>
                <a:ext cx="2743200" cy="369332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800" b="1" dirty="0">
                    <a:solidFill>
                      <a:srgbClr val="1A1A1C"/>
                    </a:solidFill>
                    <a:latin typeface="Arial"/>
                    <a:cs typeface="Arial"/>
                  </a:rPr>
                  <a:t>Visit (weeks)</a:t>
                </a:r>
                <a:endParaRPr lang="en-US" sz="1800" dirty="0">
                  <a:solidFill>
                    <a:srgbClr val="1A1A1C"/>
                  </a:solidFill>
                </a:endParaRPr>
              </a:p>
            </p:txBody>
          </p:sp>
          <p:sp>
            <p:nvSpPr>
              <p:cNvPr id="926722560" name="TextBox 926722559">
                <a:extLst>
                  <a:ext uri="{FF2B5EF4-FFF2-40B4-BE49-F238E27FC236}">
                    <a16:creationId xmlns:a16="http://schemas.microsoft.com/office/drawing/2014/main" id="{FC441AFA-9AB9-233F-8E77-F86D5183F371}"/>
                  </a:ext>
                </a:extLst>
              </p:cNvPr>
              <p:cNvSpPr txBox="1"/>
              <p:nvPr/>
            </p:nvSpPr>
            <p:spPr>
              <a:xfrm>
                <a:off x="23259853" y="13130180"/>
                <a:ext cx="6100664" cy="36933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r>
                  <a:rPr lang="en-US" sz="1800" dirty="0"/>
                  <a:t>8 at 300 mg 0-4 </a:t>
                </a:r>
                <a:r>
                  <a:rPr lang="en-US" sz="1800" dirty="0" err="1"/>
                  <a:t>wks</a:t>
                </a:r>
                <a:r>
                  <a:rPr lang="en-US" sz="1800" dirty="0"/>
                  <a:t> then all 12 in cohort 300mg after 4 </a:t>
                </a:r>
                <a:r>
                  <a:rPr lang="en-US" sz="1800" dirty="0" err="1"/>
                  <a:t>wks</a:t>
                </a:r>
                <a:endParaRPr lang="en-US" sz="1800" dirty="0"/>
              </a:p>
            </p:txBody>
          </p:sp>
          <p:sp>
            <p:nvSpPr>
              <p:cNvPr id="926722562" name="Slide Number Placeholder 1">
                <a:extLst>
                  <a:ext uri="{FF2B5EF4-FFF2-40B4-BE49-F238E27FC236}">
                    <a16:creationId xmlns:a16="http://schemas.microsoft.com/office/drawing/2014/main" id="{235FA60D-A6FD-6E59-85A4-FBF64005E04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823762" y="12177577"/>
                <a:ext cx="597273" cy="366183"/>
              </a:xfrm>
              <a:prstGeom prst="rect">
                <a:avLst/>
              </a:prstGeom>
            </p:spPr>
            <p:txBody>
              <a:bodyPr vert="horz" lIns="91440" tIns="45720" rIns="91440" bIns="45720" rtlCol="0" anchor="ctr"/>
              <a:lstStyle>
                <a:defPPr>
                  <a:defRPr lang="en-US"/>
                </a:defPPr>
                <a:lvl1pPr marL="0" algn="r" defTabSz="3950208" rtl="0" eaLnBrk="1" latinLnBrk="0" hangingPunct="1">
                  <a:defRPr sz="1067" kern="120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lvl1pPr>
                <a:lvl2pPr marL="1975104" algn="l" defTabSz="3950208" rtl="0" eaLnBrk="1" latinLnBrk="0" hangingPunct="1">
                  <a:defRPr sz="77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950208" algn="l" defTabSz="3950208" rtl="0" eaLnBrk="1" latinLnBrk="0" hangingPunct="1">
                  <a:defRPr sz="77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925312" algn="l" defTabSz="3950208" rtl="0" eaLnBrk="1" latinLnBrk="0" hangingPunct="1">
                  <a:defRPr sz="77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900416" algn="l" defTabSz="3950208" rtl="0" eaLnBrk="1" latinLnBrk="0" hangingPunct="1">
                  <a:defRPr sz="77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9875520" algn="l" defTabSz="3950208" rtl="0" eaLnBrk="1" latinLnBrk="0" hangingPunct="1">
                  <a:defRPr sz="77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1850624" algn="l" defTabSz="3950208" rtl="0" eaLnBrk="1" latinLnBrk="0" hangingPunct="1">
                  <a:defRPr sz="77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3825728" algn="l" defTabSz="3950208" rtl="0" eaLnBrk="1" latinLnBrk="0" hangingPunct="1">
                  <a:defRPr sz="77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5800832" algn="l" defTabSz="3950208" rtl="0" eaLnBrk="1" latinLnBrk="0" hangingPunct="1">
                  <a:defRPr sz="77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>
                  <a:defRPr/>
                </a:pPr>
                <a:fld id="{46C0F3BA-C9F5-4CFF-A1A2-A12978094B25}" type="slidenum">
                  <a:rPr lang="en-US" sz="1800" smtClean="0">
                    <a:solidFill>
                      <a:srgbClr val="A8A9AD"/>
                    </a:solidFill>
                    <a:latin typeface="Candara"/>
                  </a:rPr>
                  <a:pPr defTabSz="914400">
                    <a:defRPr/>
                  </a:pPr>
                  <a:t>1</a:t>
                </a:fld>
                <a:endParaRPr lang="en-US" sz="1800">
                  <a:solidFill>
                    <a:srgbClr val="A8A9AD"/>
                  </a:solidFill>
                  <a:latin typeface="Candara"/>
                </a:endParaRPr>
              </a:p>
            </p:txBody>
          </p:sp>
        </p:grpSp>
      </p:grpSp>
      <p:pic>
        <p:nvPicPr>
          <p:cNvPr id="1027" name="Picture 3">
            <a:extLst>
              <a:ext uri="{FF2B5EF4-FFF2-40B4-BE49-F238E27FC236}">
                <a16:creationId xmlns:a16="http://schemas.microsoft.com/office/drawing/2014/main" id="{8EE4BB33-8584-5B03-E901-057BC3EFC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4168" y="21984546"/>
            <a:ext cx="13576528" cy="8347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722593" name="TextBox 926722592">
            <a:extLst>
              <a:ext uri="{FF2B5EF4-FFF2-40B4-BE49-F238E27FC236}">
                <a16:creationId xmlns:a16="http://schemas.microsoft.com/office/drawing/2014/main" id="{6481DEAD-4993-4C30-EE2A-CFEE828981AD}"/>
              </a:ext>
            </a:extLst>
          </p:cNvPr>
          <p:cNvSpPr txBox="1"/>
          <p:nvPr/>
        </p:nvSpPr>
        <p:spPr>
          <a:xfrm>
            <a:off x="36048226" y="8387504"/>
            <a:ext cx="4658154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b="1" dirty="0">
                <a:solidFill>
                  <a:schemeClr val="bg2"/>
                </a:solidFill>
                <a:cs typeface="Segoe UI Semibold"/>
              </a:rPr>
              <a:t>CDR-SB </a:t>
            </a:r>
            <a:r>
              <a:rPr lang="en-US" sz="1600" dirty="0">
                <a:solidFill>
                  <a:schemeClr val="bg2"/>
                </a:solidFill>
                <a:cs typeface="Segoe UI Semibold"/>
              </a:rPr>
              <a:t>- Interviews of patient &amp; care giver</a:t>
            </a:r>
            <a:endParaRPr lang="en-US" sz="1600" dirty="0">
              <a:solidFill>
                <a:schemeClr val="bg2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b="1" i="1" dirty="0">
                <a:solidFill>
                  <a:schemeClr val="bg2"/>
                </a:solidFill>
                <a:cs typeface="Segoe UI Semibold"/>
              </a:rPr>
              <a:t>Higher scores = greater impairment</a:t>
            </a:r>
          </a:p>
        </p:txBody>
      </p:sp>
      <p:sp>
        <p:nvSpPr>
          <p:cNvPr id="926722599" name="TextBox 926722598">
            <a:extLst>
              <a:ext uri="{FF2B5EF4-FFF2-40B4-BE49-F238E27FC236}">
                <a16:creationId xmlns:a16="http://schemas.microsoft.com/office/drawing/2014/main" id="{58E3295A-6987-FBBF-A587-5FAD8A9AA556}"/>
              </a:ext>
            </a:extLst>
          </p:cNvPr>
          <p:cNvSpPr txBox="1"/>
          <p:nvPr/>
        </p:nvSpPr>
        <p:spPr>
          <a:xfrm>
            <a:off x="10888822" y="19413856"/>
            <a:ext cx="8260753" cy="273151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just" defTabSz="685800" hangingPunct="0">
              <a:spcAft>
                <a:spcPts val="600"/>
              </a:spcAft>
              <a:defRPr/>
            </a:pPr>
            <a:r>
              <a:rPr lang="en-US" sz="2400" b="1" kern="0" dirty="0">
                <a:solidFill>
                  <a:srgbClr val="0070C0"/>
                </a:solidFill>
                <a:latin typeface="Candara"/>
                <a:ea typeface="Roboto Condensed"/>
                <a:cs typeface="Roboto Condensed"/>
                <a:sym typeface="Roboto Condensed"/>
              </a:rPr>
              <a:t>EEG changes are well established in AD</a:t>
            </a:r>
            <a:endParaRPr lang="en-US" sz="2400" b="1" kern="0" dirty="0">
              <a:solidFill>
                <a:srgbClr val="0070C0"/>
              </a:solidFill>
              <a:latin typeface="Candara"/>
              <a:ea typeface="Roboto Condensed"/>
              <a:cs typeface="Roboto Condensed"/>
            </a:endParaRPr>
          </a:p>
          <a:p>
            <a:pPr marL="514350" indent="-285750" defTabSz="685800">
              <a:spcAft>
                <a:spcPts val="600"/>
              </a:spcAft>
              <a:buClr>
                <a:schemeClr val="accent3"/>
              </a:buClr>
              <a:buFont typeface="Courier New"/>
              <a:buChar char="o"/>
              <a:defRPr/>
            </a:pPr>
            <a:r>
              <a:rPr lang="en-US" sz="2400" kern="0" dirty="0">
                <a:solidFill>
                  <a:srgbClr val="000000"/>
                </a:solidFill>
                <a:ea typeface="Roboto Condensed"/>
                <a:cs typeface="Roboto Condensed"/>
                <a:sym typeface="Roboto Condensed"/>
              </a:rPr>
              <a:t>Signature changes in spectral power and connectivity **</a:t>
            </a:r>
          </a:p>
          <a:p>
            <a:pPr marL="514350" indent="-285750" defTabSz="685800">
              <a:spcAft>
                <a:spcPts val="600"/>
              </a:spcAft>
              <a:buClr>
                <a:schemeClr val="accent3"/>
              </a:buClr>
              <a:buFont typeface="Courier New"/>
              <a:buChar char="o"/>
              <a:defRPr/>
            </a:pPr>
            <a:r>
              <a:rPr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Roboto Condensed"/>
                <a:cs typeface="Roboto Condensed"/>
                <a:sym typeface="Roboto Condensed"/>
              </a:rPr>
              <a:t>Significant slowing of cortical rhythms, including:</a:t>
            </a:r>
          </a:p>
          <a:p>
            <a:pPr marL="858520" lvl="1" indent="-233045" defTabSz="685800">
              <a:spcAft>
                <a:spcPts val="3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Increase in “Slow” </a:t>
            </a:r>
            <a:r>
              <a:rPr lang="en-US" sz="2400" b="1" dirty="0">
                <a:solidFill>
                  <a:srgbClr val="92D050"/>
                </a:solidFill>
              </a:rPr>
              <a:t>theta (θ)</a:t>
            </a:r>
            <a:r>
              <a:rPr lang="en-US" sz="2400" dirty="0">
                <a:solidFill>
                  <a:srgbClr val="171717"/>
                </a:solidFill>
              </a:rPr>
              <a:t> </a:t>
            </a:r>
            <a:r>
              <a:rPr lang="en-US" sz="2400" dirty="0"/>
              <a:t>and </a:t>
            </a:r>
            <a:r>
              <a:rPr lang="en-US" sz="2400" b="1" dirty="0">
                <a:solidFill>
                  <a:srgbClr val="142651"/>
                </a:solidFill>
              </a:rPr>
              <a:t>delta</a:t>
            </a:r>
            <a:r>
              <a:rPr lang="en-US" sz="2400" b="1" dirty="0"/>
              <a:t> </a:t>
            </a:r>
            <a:r>
              <a:rPr lang="en-US" sz="2400" b="1" dirty="0">
                <a:solidFill>
                  <a:srgbClr val="142651"/>
                </a:solidFill>
              </a:rPr>
              <a:t>(δ)</a:t>
            </a:r>
            <a:r>
              <a:rPr lang="en-US" sz="2400" dirty="0">
                <a:solidFill>
                  <a:srgbClr val="171717"/>
                </a:solidFill>
              </a:rPr>
              <a:t> frequencies</a:t>
            </a:r>
          </a:p>
          <a:p>
            <a:pPr marL="858520" lvl="1" indent="-233045" defTabSz="685800"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Decrease in “Fast” </a:t>
            </a:r>
            <a:r>
              <a:rPr lang="en-US" sz="2400" b="1" dirty="0">
                <a:solidFill>
                  <a:srgbClr val="FFC000"/>
                </a:solidFill>
              </a:rPr>
              <a:t>alpha </a:t>
            </a:r>
            <a:r>
              <a:rPr lang="en-US" sz="2400" dirty="0">
                <a:solidFill>
                  <a:srgbClr val="FFC000"/>
                </a:solidFill>
              </a:rPr>
              <a:t>(α)</a:t>
            </a:r>
            <a:r>
              <a:rPr lang="en-US" sz="2400" b="1" dirty="0">
                <a:solidFill>
                  <a:srgbClr val="FFC000"/>
                </a:solidFill>
              </a:rPr>
              <a:t> </a:t>
            </a:r>
            <a:r>
              <a:rPr lang="en-US" sz="2400" dirty="0"/>
              <a:t>and </a:t>
            </a:r>
            <a:r>
              <a:rPr lang="en-US" sz="2400" b="1" dirty="0">
                <a:solidFill>
                  <a:srgbClr val="C00000"/>
                </a:solidFill>
              </a:rPr>
              <a:t>beta (β) </a:t>
            </a:r>
            <a:r>
              <a:rPr lang="en-US" sz="2400" dirty="0">
                <a:solidFill>
                  <a:srgbClr val="000000"/>
                </a:solidFill>
              </a:rPr>
              <a:t>frequencies</a:t>
            </a:r>
          </a:p>
          <a:p>
            <a:pPr marL="514350" indent="-285750" defTabSz="685800">
              <a:spcAft>
                <a:spcPts val="600"/>
              </a:spcAft>
              <a:buClr>
                <a:schemeClr val="accent3"/>
              </a:buClr>
              <a:buFont typeface="Courier New"/>
              <a:buChar char="o"/>
              <a:defRPr/>
            </a:pPr>
            <a:r>
              <a:rPr lang="en-US" sz="2400" b="1" kern="0" dirty="0">
                <a:solidFill>
                  <a:srgbClr val="000000"/>
                </a:solidFill>
                <a:ea typeface="Roboto Condensed"/>
                <a:cs typeface="Roboto Condensed"/>
                <a:sym typeface="Roboto Condensed"/>
              </a:rPr>
              <a:t>Correlates with cognitive decline and pathology **</a:t>
            </a:r>
          </a:p>
        </p:txBody>
      </p:sp>
      <p:sp>
        <p:nvSpPr>
          <p:cNvPr id="926722600" name="TextBox 926722599">
            <a:extLst>
              <a:ext uri="{FF2B5EF4-FFF2-40B4-BE49-F238E27FC236}">
                <a16:creationId xmlns:a16="http://schemas.microsoft.com/office/drawing/2014/main" id="{74C030AE-046A-F363-67B7-99DB0B9C9FF5}"/>
              </a:ext>
            </a:extLst>
          </p:cNvPr>
          <p:cNvSpPr txBox="1"/>
          <p:nvPr/>
        </p:nvSpPr>
        <p:spPr>
          <a:xfrm>
            <a:off x="10888822" y="17280529"/>
            <a:ext cx="8154722" cy="18774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just" defTabSz="685800" hangingPunct="0">
              <a:spcAft>
                <a:spcPts val="600"/>
              </a:spcAft>
              <a:defRPr/>
            </a:pPr>
            <a:r>
              <a:rPr lang="en-US" sz="2400" b="1" kern="0" dirty="0">
                <a:solidFill>
                  <a:srgbClr val="0070C0"/>
                </a:solidFill>
                <a:latin typeface="Candara"/>
                <a:ea typeface="Roboto Condensed"/>
                <a:cs typeface="Roboto Condensed"/>
                <a:sym typeface="Roboto Condensed"/>
              </a:rPr>
              <a:t>EEG is a neurophysiological outcome measure</a:t>
            </a:r>
            <a:endParaRPr lang="en-US" sz="2400" b="1" kern="0" dirty="0">
              <a:solidFill>
                <a:srgbClr val="0070C0"/>
              </a:solidFill>
              <a:latin typeface="Candara"/>
              <a:ea typeface="Roboto Condensed"/>
              <a:cs typeface="Roboto Condensed"/>
            </a:endParaRPr>
          </a:p>
          <a:p>
            <a:pPr marL="514350" indent="-285750" defTabSz="685800">
              <a:spcAft>
                <a:spcPts val="600"/>
              </a:spcAft>
              <a:buClr>
                <a:schemeClr val="accent3"/>
              </a:buClr>
              <a:buFont typeface="Courier New"/>
              <a:buChar char="o"/>
              <a:defRPr/>
            </a:pPr>
            <a:r>
              <a:rPr lang="en-US" sz="2400" kern="0" dirty="0">
                <a:solidFill>
                  <a:srgbClr val="000000"/>
                </a:solidFill>
                <a:ea typeface="Roboto Condensed"/>
                <a:cs typeface="Roboto Condensed"/>
                <a:sym typeface="Roboto Condensed"/>
              </a:rPr>
              <a:t>Mainly reflects synchronized excitatory synaptic currents</a:t>
            </a:r>
          </a:p>
          <a:p>
            <a:pPr marL="514350" indent="-285750" defTabSz="685800">
              <a:spcAft>
                <a:spcPts val="600"/>
              </a:spcAft>
              <a:buClr>
                <a:schemeClr val="accent3"/>
              </a:buClr>
              <a:buFont typeface="Courier New"/>
              <a:buChar char="o"/>
              <a:defRPr/>
            </a:pPr>
            <a:r>
              <a:rPr lang="en-US" sz="2400" kern="0" dirty="0">
                <a:solidFill>
                  <a:srgbClr val="000000"/>
                </a:solidFill>
                <a:ea typeface="Roboto Condensed"/>
                <a:cs typeface="Roboto Condensed"/>
                <a:sym typeface="Roboto Condensed"/>
              </a:rPr>
              <a:t>Objective, quantitative, non-invasive, patient-friendly</a:t>
            </a:r>
          </a:p>
          <a:p>
            <a:pPr marL="514350" indent="-285750" defTabSz="685800">
              <a:spcAft>
                <a:spcPts val="600"/>
              </a:spcAft>
              <a:buClr>
                <a:schemeClr val="accent3"/>
              </a:buClr>
              <a:buFont typeface="Courier New"/>
              <a:buChar char="o"/>
              <a:defRPr/>
            </a:pPr>
            <a:r>
              <a:rPr lang="en-US" sz="2400" b="1" kern="0" dirty="0">
                <a:solidFill>
                  <a:srgbClr val="000000"/>
                </a:solidFill>
                <a:ea typeface="Roboto Condensed"/>
                <a:cs typeface="Roboto Condensed"/>
                <a:sym typeface="Roboto Condensed"/>
              </a:rPr>
              <a:t>Sensitive to changes in synaptic function / density *</a:t>
            </a:r>
          </a:p>
        </p:txBody>
      </p:sp>
      <p:sp>
        <p:nvSpPr>
          <p:cNvPr id="926722602" name="TextBox 926722601">
            <a:extLst>
              <a:ext uri="{FF2B5EF4-FFF2-40B4-BE49-F238E27FC236}">
                <a16:creationId xmlns:a16="http://schemas.microsoft.com/office/drawing/2014/main" id="{A2BFAAA4-3A7B-B81C-54F5-58450FB1D891}"/>
              </a:ext>
            </a:extLst>
          </p:cNvPr>
          <p:cNvSpPr txBox="1"/>
          <p:nvPr/>
        </p:nvSpPr>
        <p:spPr>
          <a:xfrm>
            <a:off x="19405657" y="17265376"/>
            <a:ext cx="5841597" cy="18004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just" defTabSz="685800" hangingPunct="0">
              <a:spcAft>
                <a:spcPts val="600"/>
              </a:spcAft>
              <a:defRPr/>
            </a:pPr>
            <a:r>
              <a:rPr lang="en-US" sz="2400" b="1" kern="0">
                <a:solidFill>
                  <a:srgbClr val="0070C0"/>
                </a:solidFill>
                <a:latin typeface="Candara"/>
                <a:ea typeface="Roboto Condensed"/>
                <a:cs typeface="Roboto Condensed"/>
                <a:sym typeface="Roboto Condensed"/>
              </a:rPr>
              <a:t>Two ratios used to measure slowing of activity</a:t>
            </a:r>
            <a:endParaRPr lang="en-US" sz="2400" b="1" kern="0">
              <a:solidFill>
                <a:srgbClr val="0070C0"/>
              </a:solidFill>
              <a:latin typeface="Candara"/>
              <a:ea typeface="Roboto Condensed"/>
              <a:cs typeface="Roboto Condensed"/>
            </a:endParaRPr>
          </a:p>
          <a:p>
            <a:pPr marL="628650" indent="-342900">
              <a:spcAft>
                <a:spcPts val="600"/>
              </a:spcAft>
              <a:buClr>
                <a:srgbClr val="0070C0"/>
              </a:buClr>
              <a:buFont typeface="Courier New" panose="02070309020205020404" pitchFamily="49" charset="0"/>
              <a:buChar char="o"/>
            </a:pPr>
            <a:r>
              <a:rPr lang="en-US" sz="2400" b="1">
                <a:solidFill>
                  <a:srgbClr val="92D050"/>
                </a:solidFill>
              </a:rPr>
              <a:t>Theta </a:t>
            </a:r>
            <a:r>
              <a:rPr lang="en-US" sz="2400"/>
              <a:t>/ </a:t>
            </a:r>
            <a:r>
              <a:rPr lang="en-US" sz="2400" b="1">
                <a:solidFill>
                  <a:srgbClr val="C00000"/>
                </a:solidFill>
              </a:rPr>
              <a:t>Beta </a:t>
            </a:r>
            <a:r>
              <a:rPr lang="en-US" sz="2400">
                <a:solidFill>
                  <a:srgbClr val="000000"/>
                </a:solidFill>
              </a:rPr>
              <a:t>ratio</a:t>
            </a:r>
          </a:p>
          <a:p>
            <a:pPr marL="628650" indent="-342900">
              <a:spcAft>
                <a:spcPts val="600"/>
              </a:spcAft>
              <a:buClr>
                <a:srgbClr val="0070C0"/>
              </a:buClr>
              <a:buFont typeface="Courier New" panose="02070309020205020404" pitchFamily="49" charset="0"/>
              <a:buChar char="o"/>
            </a:pPr>
            <a:r>
              <a:rPr lang="en-US" sz="2400" b="1"/>
              <a:t>Global Slowing Index</a:t>
            </a:r>
            <a:r>
              <a:rPr lang="en-US" sz="2400"/>
              <a:t>: </a:t>
            </a:r>
            <a:r>
              <a:rPr lang="en-US" sz="2400">
                <a:solidFill>
                  <a:srgbClr val="142651"/>
                </a:solidFill>
              </a:rPr>
              <a:t> </a:t>
            </a:r>
            <a:r>
              <a:rPr lang="en-US" sz="2400">
                <a:solidFill>
                  <a:srgbClr val="171717"/>
                </a:solidFill>
              </a:rPr>
              <a:t>(</a:t>
            </a:r>
            <a:r>
              <a:rPr lang="en-US" sz="2400"/>
              <a:t>δ</a:t>
            </a:r>
            <a:r>
              <a:rPr lang="en-US" sz="2400">
                <a:solidFill>
                  <a:srgbClr val="171717"/>
                </a:solidFill>
              </a:rPr>
              <a:t> + </a:t>
            </a:r>
            <a:r>
              <a:rPr lang="en-US" sz="2400">
                <a:solidFill>
                  <a:srgbClr val="92D050"/>
                </a:solidFill>
              </a:rPr>
              <a:t>θ</a:t>
            </a:r>
            <a:r>
              <a:rPr lang="en-US" sz="2400">
                <a:solidFill>
                  <a:srgbClr val="171717"/>
                </a:solidFill>
              </a:rPr>
              <a:t>) / (</a:t>
            </a:r>
            <a:r>
              <a:rPr lang="en-US" sz="2400">
                <a:solidFill>
                  <a:srgbClr val="FFC000"/>
                </a:solidFill>
              </a:rPr>
              <a:t>α</a:t>
            </a:r>
            <a:r>
              <a:rPr lang="en-US" sz="2400">
                <a:solidFill>
                  <a:srgbClr val="171717"/>
                </a:solidFill>
              </a:rPr>
              <a:t> + </a:t>
            </a:r>
            <a:r>
              <a:rPr lang="en-US" sz="2400">
                <a:solidFill>
                  <a:srgbClr val="C00000"/>
                </a:solidFill>
              </a:rPr>
              <a:t>β</a:t>
            </a:r>
            <a:r>
              <a:rPr lang="en-US" sz="2400">
                <a:solidFill>
                  <a:srgbClr val="171717"/>
                </a:solidFill>
              </a:rPr>
              <a:t>) </a:t>
            </a:r>
          </a:p>
        </p:txBody>
      </p:sp>
      <p:pic>
        <p:nvPicPr>
          <p:cNvPr id="926722604" name="Image 0" descr="preencoded.png">
            <a:extLst>
              <a:ext uri="{FF2B5EF4-FFF2-40B4-BE49-F238E27FC236}">
                <a16:creationId xmlns:a16="http://schemas.microsoft.com/office/drawing/2014/main" id="{C32BF724-1EE6-5753-D71A-C11BFD607E1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9552836" y="19170967"/>
            <a:ext cx="5685496" cy="3067785"/>
          </a:xfrm>
          <a:prstGeom prst="rect">
            <a:avLst/>
          </a:prstGeom>
        </p:spPr>
      </p:pic>
      <p:sp>
        <p:nvSpPr>
          <p:cNvPr id="926722605" name="Text 2">
            <a:extLst>
              <a:ext uri="{FF2B5EF4-FFF2-40B4-BE49-F238E27FC236}">
                <a16:creationId xmlns:a16="http://schemas.microsoft.com/office/drawing/2014/main" id="{7BC29BD7-B1F6-0C54-096D-3148653AFF88}"/>
              </a:ext>
            </a:extLst>
          </p:cNvPr>
          <p:cNvSpPr/>
          <p:nvPr/>
        </p:nvSpPr>
        <p:spPr>
          <a:xfrm>
            <a:off x="23334613" y="19071440"/>
            <a:ext cx="795977" cy="3221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7500"/>
              </a:lnSpc>
            </a:pPr>
            <a:endParaRPr lang="en-US" i="1"/>
          </a:p>
        </p:txBody>
      </p:sp>
      <p:cxnSp>
        <p:nvCxnSpPr>
          <p:cNvPr id="926722606" name="Straight Arrow Connector 926722605">
            <a:extLst>
              <a:ext uri="{FF2B5EF4-FFF2-40B4-BE49-F238E27FC236}">
                <a16:creationId xmlns:a16="http://schemas.microsoft.com/office/drawing/2014/main" id="{8911DD85-D729-2F50-3F0D-2E4CBA05E31B}"/>
              </a:ext>
            </a:extLst>
          </p:cNvPr>
          <p:cNvCxnSpPr>
            <a:cxnSpLocks/>
          </p:cNvCxnSpPr>
          <p:nvPr/>
        </p:nvCxnSpPr>
        <p:spPr>
          <a:xfrm flipH="1">
            <a:off x="23313988" y="19452470"/>
            <a:ext cx="795977" cy="0"/>
          </a:xfrm>
          <a:prstGeom prst="straightConnector1">
            <a:avLst/>
          </a:prstGeom>
          <a:ln w="38100">
            <a:solidFill>
              <a:srgbClr val="9DA28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6722609" name="TextBox 926722608">
            <a:extLst>
              <a:ext uri="{FF2B5EF4-FFF2-40B4-BE49-F238E27FC236}">
                <a16:creationId xmlns:a16="http://schemas.microsoft.com/office/drawing/2014/main" id="{CF15C655-6445-5461-CF5E-BF3CF7ED2DED}"/>
              </a:ext>
            </a:extLst>
          </p:cNvPr>
          <p:cNvSpPr txBox="1"/>
          <p:nvPr/>
        </p:nvSpPr>
        <p:spPr>
          <a:xfrm>
            <a:off x="14879725" y="22460002"/>
            <a:ext cx="7789768" cy="6001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defTabSz="685800" hangingPunct="0">
              <a:spcAft>
                <a:spcPts val="600"/>
              </a:spcAft>
              <a:defRPr/>
            </a:pPr>
            <a:r>
              <a:rPr lang="en-US" sz="2800" b="1" kern="0" dirty="0">
                <a:solidFill>
                  <a:srgbClr val="0070C0"/>
                </a:solidFill>
                <a:latin typeface="Candara"/>
                <a:ea typeface="Roboto Condensed"/>
                <a:cs typeface="Roboto Condensed"/>
                <a:sym typeface="Roboto Condensed"/>
              </a:rPr>
              <a:t>Increases in these ratios = worsening of disease</a:t>
            </a:r>
          </a:p>
        </p:txBody>
      </p:sp>
      <p:sp>
        <p:nvSpPr>
          <p:cNvPr id="926722612" name="Rectangle 926722611">
            <a:extLst>
              <a:ext uri="{FF2B5EF4-FFF2-40B4-BE49-F238E27FC236}">
                <a16:creationId xmlns:a16="http://schemas.microsoft.com/office/drawing/2014/main" id="{A27A015B-9549-489D-C0CC-922FAA31E89F}"/>
              </a:ext>
            </a:extLst>
          </p:cNvPr>
          <p:cNvSpPr/>
          <p:nvPr/>
        </p:nvSpPr>
        <p:spPr>
          <a:xfrm>
            <a:off x="10950558" y="16094787"/>
            <a:ext cx="15087600" cy="9144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en-US" sz="2800" b="1" kern="0" dirty="0">
                <a:solidFill>
                  <a:schemeClr val="tx1"/>
                </a:solidFill>
              </a:rPr>
              <a:t>Treatment goal: reduce low/high frequency ratios, restoring faster, more efficient brain function</a:t>
            </a:r>
          </a:p>
        </p:txBody>
      </p:sp>
      <p:sp>
        <p:nvSpPr>
          <p:cNvPr id="926722618" name="Rectangle 926722617">
            <a:extLst>
              <a:ext uri="{FF2B5EF4-FFF2-40B4-BE49-F238E27FC236}">
                <a16:creationId xmlns:a16="http://schemas.microsoft.com/office/drawing/2014/main" id="{1D9A3D4D-5DB2-B0A8-0ACC-A39BBE430EDF}"/>
              </a:ext>
            </a:extLst>
          </p:cNvPr>
          <p:cNvSpPr/>
          <p:nvPr/>
        </p:nvSpPr>
        <p:spPr>
          <a:xfrm>
            <a:off x="10950558" y="14741568"/>
            <a:ext cx="15087600" cy="1188720"/>
          </a:xfrm>
          <a:prstGeom prst="rect">
            <a:avLst/>
          </a:prstGeom>
          <a:solidFill>
            <a:srgbClr val="A8AC6F"/>
          </a:solidFill>
          <a:ln w="57150">
            <a:solidFill>
              <a:srgbClr val="A8AC6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/>
                <a:cs typeface="Arial"/>
              </a:rPr>
              <a:t>Pharmacodynamic marker – EEG (all participants)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6722620" name="Text 1">
            <a:extLst>
              <a:ext uri="{FF2B5EF4-FFF2-40B4-BE49-F238E27FC236}">
                <a16:creationId xmlns:a16="http://schemas.microsoft.com/office/drawing/2014/main" id="{319255CC-2A0E-0986-CAC0-8F275CC7666E}"/>
              </a:ext>
            </a:extLst>
          </p:cNvPr>
          <p:cNvSpPr/>
          <p:nvPr/>
        </p:nvSpPr>
        <p:spPr>
          <a:xfrm>
            <a:off x="10982088" y="24507753"/>
            <a:ext cx="5472839" cy="4333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97750"/>
              </a:lnSpc>
            </a:pPr>
            <a:r>
              <a:rPr lang="en-US" sz="2800" b="1" dirty="0">
                <a:solidFill>
                  <a:srgbClr val="0070C0"/>
                </a:solidFill>
                <a:ea typeface="Roboto"/>
                <a:cs typeface="Roboto"/>
              </a:rPr>
              <a:t>Reduced Theta / Beta</a:t>
            </a:r>
          </a:p>
        </p:txBody>
      </p:sp>
      <p:sp>
        <p:nvSpPr>
          <p:cNvPr id="926722621" name="Text 2">
            <a:extLst>
              <a:ext uri="{FF2B5EF4-FFF2-40B4-BE49-F238E27FC236}">
                <a16:creationId xmlns:a16="http://schemas.microsoft.com/office/drawing/2014/main" id="{8A1F6F2B-A59A-3A5F-5306-06099419A443}"/>
              </a:ext>
            </a:extLst>
          </p:cNvPr>
          <p:cNvSpPr/>
          <p:nvPr/>
        </p:nvSpPr>
        <p:spPr>
          <a:xfrm>
            <a:off x="14986511" y="25077429"/>
            <a:ext cx="3313065" cy="16791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60375" lvl="1" indent="-279400">
              <a:buClr>
                <a:srgbClr val="0060A8"/>
              </a:buClr>
              <a:buSzPct val="100000"/>
              <a:buFont typeface="Courier New"/>
              <a:buChar char="o"/>
            </a:pPr>
            <a:r>
              <a:rPr lang="en-US" sz="2200" b="1" dirty="0">
                <a:solidFill>
                  <a:srgbClr val="000000"/>
                </a:solidFill>
                <a:ea typeface="Roboto" pitchFamily="34" charset="-122"/>
                <a:cs typeface="Roboto" pitchFamily="34" charset="-120"/>
              </a:rPr>
              <a:t>36% reduction</a:t>
            </a:r>
          </a:p>
          <a:p>
            <a:pPr marL="460375" lvl="1" indent="-279400">
              <a:buClr>
                <a:srgbClr val="0060A8"/>
              </a:buClr>
              <a:buSzPct val="100000"/>
              <a:buFont typeface="Courier New"/>
              <a:buChar char="o"/>
            </a:pPr>
            <a:r>
              <a:rPr lang="en-US" sz="2200" b="1" dirty="0">
                <a:solidFill>
                  <a:srgbClr val="000000"/>
                </a:solidFill>
                <a:ea typeface="Roboto" pitchFamily="34" charset="-122"/>
                <a:cs typeface="Roboto" pitchFamily="34" charset="-120"/>
              </a:rPr>
              <a:t>* p &lt; 0.05</a:t>
            </a:r>
            <a:endParaRPr lang="en-US" sz="2200" b="1" dirty="0"/>
          </a:p>
          <a:p>
            <a:pPr marL="460375" lvl="1" indent="-279400">
              <a:buClr>
                <a:srgbClr val="0060A8"/>
              </a:buClr>
              <a:buSzPct val="100000"/>
              <a:buFont typeface="Courier New"/>
              <a:buChar char="o"/>
            </a:pPr>
            <a:r>
              <a:rPr lang="en-US" sz="2200" dirty="0">
                <a:solidFill>
                  <a:srgbClr val="000000"/>
                </a:solidFill>
                <a:ea typeface="Roboto" pitchFamily="34" charset="-122"/>
                <a:cs typeface="Roboto" pitchFamily="34" charset="-120"/>
              </a:rPr>
              <a:t>95% CI: -61%  to -4%</a:t>
            </a:r>
            <a:endParaRPr lang="en-US" sz="2200" dirty="0"/>
          </a:p>
          <a:p>
            <a:pPr marL="460375" lvl="1" indent="-279400">
              <a:buClr>
                <a:srgbClr val="0060A8"/>
              </a:buClr>
              <a:buSzPct val="100000"/>
              <a:buFont typeface="Courier New"/>
              <a:buChar char="o"/>
            </a:pPr>
            <a:r>
              <a:rPr lang="en-US" sz="2200" dirty="0">
                <a:solidFill>
                  <a:srgbClr val="000000"/>
                </a:solidFill>
                <a:ea typeface="Roboto" pitchFamily="34" charset="-122"/>
                <a:cs typeface="Roboto" pitchFamily="34" charset="-120"/>
              </a:rPr>
              <a:t>Day 28 endpoint</a:t>
            </a:r>
            <a:endParaRPr lang="en-US" sz="2200" dirty="0"/>
          </a:p>
        </p:txBody>
      </p:sp>
      <p:sp>
        <p:nvSpPr>
          <p:cNvPr id="926722623" name="Text 4">
            <a:extLst>
              <a:ext uri="{FF2B5EF4-FFF2-40B4-BE49-F238E27FC236}">
                <a16:creationId xmlns:a16="http://schemas.microsoft.com/office/drawing/2014/main" id="{D39C6E9A-59F6-82A4-45D0-43840994F0EC}"/>
              </a:ext>
            </a:extLst>
          </p:cNvPr>
          <p:cNvSpPr/>
          <p:nvPr/>
        </p:nvSpPr>
        <p:spPr>
          <a:xfrm>
            <a:off x="10826458" y="30118735"/>
            <a:ext cx="7507841" cy="12437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515938" lvl="1" indent="-288925">
              <a:spcAft>
                <a:spcPts val="300"/>
              </a:spcAft>
              <a:buClr>
                <a:srgbClr val="0060A8"/>
              </a:buClr>
              <a:buSzPct val="100000"/>
              <a:buFont typeface="Courier New"/>
              <a:buChar char="o"/>
            </a:pPr>
            <a:r>
              <a:rPr lang="en-US" sz="2400" dirty="0">
                <a:solidFill>
                  <a:srgbClr val="000000"/>
                </a:solidFill>
                <a:ea typeface="Roboto"/>
                <a:cs typeface="Roboto"/>
              </a:rPr>
              <a:t>Theta-beta ratio is known biomarker in AD</a:t>
            </a:r>
            <a:endParaRPr lang="en-US" sz="2400" dirty="0">
              <a:ea typeface="Roboto"/>
              <a:cs typeface="Roboto"/>
            </a:endParaRPr>
          </a:p>
          <a:p>
            <a:pPr marL="515938" lvl="1" indent="-288925">
              <a:spcAft>
                <a:spcPts val="300"/>
              </a:spcAft>
              <a:buClr>
                <a:srgbClr val="0060A8"/>
              </a:buClr>
              <a:buSzPct val="100000"/>
              <a:buFont typeface="Courier New"/>
              <a:buChar char="o"/>
            </a:pPr>
            <a:r>
              <a:rPr lang="en-US" sz="2400" dirty="0">
                <a:solidFill>
                  <a:srgbClr val="000000"/>
                </a:solidFill>
                <a:ea typeface="Roboto"/>
                <a:cs typeface="Roboto"/>
              </a:rPr>
              <a:t>Reduction of ratio reflects improved cortical function</a:t>
            </a:r>
            <a:endParaRPr lang="en-US" sz="2400" dirty="0">
              <a:ea typeface="Roboto"/>
              <a:cs typeface="Roboto"/>
            </a:endParaRPr>
          </a:p>
        </p:txBody>
      </p:sp>
      <p:sp>
        <p:nvSpPr>
          <p:cNvPr id="1031" name="Text 1">
            <a:extLst>
              <a:ext uri="{FF2B5EF4-FFF2-40B4-BE49-F238E27FC236}">
                <a16:creationId xmlns:a16="http://schemas.microsoft.com/office/drawing/2014/main" id="{BC5CFDCB-2309-65E2-34C1-0109F900A2BB}"/>
              </a:ext>
            </a:extLst>
          </p:cNvPr>
          <p:cNvSpPr/>
          <p:nvPr/>
        </p:nvSpPr>
        <p:spPr>
          <a:xfrm>
            <a:off x="18340772" y="24507753"/>
            <a:ext cx="6114519" cy="4090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97750"/>
              </a:lnSpc>
            </a:pPr>
            <a:r>
              <a:rPr lang="en-US" sz="2800" b="1" dirty="0">
                <a:solidFill>
                  <a:srgbClr val="0070C0"/>
                </a:solidFill>
                <a:ea typeface="Roboto"/>
                <a:cs typeface="Roboto"/>
              </a:rPr>
              <a:t>Reduced Global Slowing Index (GSI)</a:t>
            </a:r>
          </a:p>
        </p:txBody>
      </p:sp>
      <p:sp>
        <p:nvSpPr>
          <p:cNvPr id="1033" name="Text 2">
            <a:extLst>
              <a:ext uri="{FF2B5EF4-FFF2-40B4-BE49-F238E27FC236}">
                <a16:creationId xmlns:a16="http://schemas.microsoft.com/office/drawing/2014/main" id="{2791FD86-0C96-B3E5-E67B-502C3A48F3EC}"/>
              </a:ext>
            </a:extLst>
          </p:cNvPr>
          <p:cNvSpPr/>
          <p:nvPr/>
        </p:nvSpPr>
        <p:spPr>
          <a:xfrm>
            <a:off x="22323443" y="25077429"/>
            <a:ext cx="3098649" cy="16374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60375" lvl="1" indent="-279400">
              <a:buClr>
                <a:srgbClr val="0060A8"/>
              </a:buClr>
              <a:buSzPct val="100000"/>
              <a:buFont typeface="Courier New"/>
              <a:buChar char="o"/>
            </a:pPr>
            <a:r>
              <a:rPr lang="en-US" sz="2200" b="1" dirty="0">
                <a:solidFill>
                  <a:srgbClr val="000000"/>
                </a:solidFill>
                <a:ea typeface="Roboto"/>
                <a:cs typeface="Roboto"/>
              </a:rPr>
              <a:t>43% reduction</a:t>
            </a:r>
          </a:p>
          <a:p>
            <a:pPr marL="460375" lvl="1" indent="-279400">
              <a:buClr>
                <a:srgbClr val="0060A8"/>
              </a:buClr>
              <a:buSzPct val="100000"/>
              <a:buFont typeface="Courier New"/>
              <a:buChar char="o"/>
            </a:pPr>
            <a:r>
              <a:rPr lang="en-US" sz="2200" b="1" dirty="0">
                <a:solidFill>
                  <a:srgbClr val="000000"/>
                </a:solidFill>
                <a:ea typeface="Roboto"/>
                <a:cs typeface="Roboto"/>
              </a:rPr>
              <a:t>* p &lt; 0.05</a:t>
            </a:r>
            <a:endParaRPr lang="en-US" sz="2200" b="1" dirty="0">
              <a:ea typeface="Roboto"/>
              <a:cs typeface="Roboto"/>
            </a:endParaRPr>
          </a:p>
          <a:p>
            <a:pPr marL="460375" lvl="1" indent="-279400">
              <a:buClr>
                <a:srgbClr val="0060A8"/>
              </a:buClr>
              <a:buSzPct val="100000"/>
              <a:buFont typeface="Courier New"/>
              <a:buChar char="o"/>
            </a:pPr>
            <a:r>
              <a:rPr lang="en-US" sz="2200" dirty="0">
                <a:solidFill>
                  <a:srgbClr val="000000"/>
                </a:solidFill>
                <a:ea typeface="Roboto"/>
                <a:cs typeface="Roboto"/>
              </a:rPr>
              <a:t>95% CI: -54%  to -23%</a:t>
            </a:r>
            <a:endParaRPr lang="en-US" sz="2200" dirty="0">
              <a:ea typeface="Roboto"/>
              <a:cs typeface="Roboto"/>
            </a:endParaRPr>
          </a:p>
          <a:p>
            <a:pPr marL="460375" lvl="1" indent="-279400">
              <a:buClr>
                <a:srgbClr val="0060A8"/>
              </a:buClr>
              <a:buSzPct val="100000"/>
              <a:buFont typeface="Courier New"/>
              <a:buChar char="o"/>
            </a:pPr>
            <a:r>
              <a:rPr lang="en-US" sz="2200" dirty="0">
                <a:solidFill>
                  <a:srgbClr val="000000"/>
                </a:solidFill>
                <a:ea typeface="Roboto"/>
                <a:cs typeface="Roboto"/>
              </a:rPr>
              <a:t>Day 28 endpoint</a:t>
            </a:r>
            <a:endParaRPr lang="en-US" sz="2200" dirty="0">
              <a:ea typeface="Roboto"/>
              <a:cs typeface="Roboto"/>
            </a:endParaRPr>
          </a:p>
        </p:txBody>
      </p:sp>
      <p:sp>
        <p:nvSpPr>
          <p:cNvPr id="1034" name="Text 3">
            <a:extLst>
              <a:ext uri="{FF2B5EF4-FFF2-40B4-BE49-F238E27FC236}">
                <a16:creationId xmlns:a16="http://schemas.microsoft.com/office/drawing/2014/main" id="{251E5C6B-9C3F-36E4-2A17-8AC4F61B00C2}"/>
              </a:ext>
            </a:extLst>
          </p:cNvPr>
          <p:cNvSpPr/>
          <p:nvPr/>
        </p:nvSpPr>
        <p:spPr>
          <a:xfrm>
            <a:off x="18340772" y="29649703"/>
            <a:ext cx="2993659" cy="4695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97750"/>
              </a:lnSpc>
            </a:pPr>
            <a:r>
              <a:rPr lang="en-US" sz="2400" b="1" dirty="0">
                <a:solidFill>
                  <a:srgbClr val="0070C0"/>
                </a:solidFill>
                <a:ea typeface="Roboto"/>
                <a:cs typeface="Roboto"/>
              </a:rPr>
              <a:t>Clinical Significance</a:t>
            </a:r>
            <a:endParaRPr lang="en-US" sz="8000" dirty="0">
              <a:solidFill>
                <a:srgbClr val="0070C0"/>
              </a:solidFill>
            </a:endParaRPr>
          </a:p>
        </p:txBody>
      </p:sp>
      <p:sp>
        <p:nvSpPr>
          <p:cNvPr id="1035" name="Text 4">
            <a:extLst>
              <a:ext uri="{FF2B5EF4-FFF2-40B4-BE49-F238E27FC236}">
                <a16:creationId xmlns:a16="http://schemas.microsoft.com/office/drawing/2014/main" id="{A219C224-9626-AF02-163D-C33D3006DA2D}"/>
              </a:ext>
            </a:extLst>
          </p:cNvPr>
          <p:cNvSpPr/>
          <p:nvPr/>
        </p:nvSpPr>
        <p:spPr>
          <a:xfrm>
            <a:off x="18122768" y="30119245"/>
            <a:ext cx="7789769" cy="1092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569913" lvl="1" indent="-280988">
              <a:lnSpc>
                <a:spcPct val="97750"/>
              </a:lnSpc>
              <a:buClr>
                <a:srgbClr val="0060A8"/>
              </a:buClr>
              <a:buSzPct val="100000"/>
              <a:buFont typeface="Courier New"/>
              <a:buChar char="o"/>
            </a:pPr>
            <a:r>
              <a:rPr lang="en-US" sz="2400" dirty="0">
                <a:solidFill>
                  <a:srgbClr val="000000"/>
                </a:solidFill>
                <a:ea typeface="Roboto"/>
                <a:cs typeface="Roboto"/>
              </a:rPr>
              <a:t>GSI is a composite ratio of slow (δ + θ) to fast (α + β) activity which captures overall cortical slowing burden</a:t>
            </a:r>
            <a:endParaRPr lang="en-US" sz="2400" dirty="0">
              <a:solidFill>
                <a:srgbClr val="142651"/>
              </a:solidFill>
              <a:ea typeface="Roboto"/>
              <a:cs typeface="Roboto"/>
            </a:endParaRPr>
          </a:p>
          <a:p>
            <a:pPr marL="569913" lvl="1" indent="-280988">
              <a:lnSpc>
                <a:spcPct val="97750"/>
              </a:lnSpc>
              <a:buClr>
                <a:srgbClr val="0060A8"/>
              </a:buClr>
              <a:buFont typeface="Courier New"/>
              <a:buChar char="o"/>
            </a:pPr>
            <a:r>
              <a:rPr lang="en-US" sz="2400" dirty="0">
                <a:solidFill>
                  <a:srgbClr val="000000"/>
                </a:solidFill>
                <a:ea typeface="Roboto"/>
                <a:cs typeface="Roboto"/>
              </a:rPr>
              <a:t>Reduction of ratio reflects improved cortical function</a:t>
            </a:r>
            <a:endParaRPr lang="en-US" sz="2400" dirty="0">
              <a:ea typeface="Roboto"/>
              <a:cs typeface="Roboto"/>
            </a:endParaRPr>
          </a:p>
        </p:txBody>
      </p:sp>
      <p:sp>
        <p:nvSpPr>
          <p:cNvPr id="1036" name="Rectangle 1035">
            <a:extLst>
              <a:ext uri="{FF2B5EF4-FFF2-40B4-BE49-F238E27FC236}">
                <a16:creationId xmlns:a16="http://schemas.microsoft.com/office/drawing/2014/main" id="{C1E04B32-61C9-5E32-B62F-8835499D2AC2}"/>
              </a:ext>
            </a:extLst>
          </p:cNvPr>
          <p:cNvSpPr/>
          <p:nvPr/>
        </p:nvSpPr>
        <p:spPr>
          <a:xfrm>
            <a:off x="10826528" y="23237691"/>
            <a:ext cx="15087600" cy="9144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en-US" sz="2800" b="1" kern="0" dirty="0">
                <a:solidFill>
                  <a:schemeClr val="tx1"/>
                </a:solidFill>
              </a:rPr>
              <a:t>EEG biomarker evidence supporting rapid benefit during the placebo-controlled treatment period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058" name="Picture 1057">
            <a:extLst>
              <a:ext uri="{FF2B5EF4-FFF2-40B4-BE49-F238E27FC236}">
                <a16:creationId xmlns:a16="http://schemas.microsoft.com/office/drawing/2014/main" id="{17B487B4-E81D-3364-1BB5-6BC4F90DBAAF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10310" t="18601" r="41311"/>
          <a:stretch>
            <a:fillRect/>
          </a:stretch>
        </p:blipFill>
        <p:spPr>
          <a:xfrm>
            <a:off x="30171808" y="9575467"/>
            <a:ext cx="2116473" cy="3521450"/>
          </a:xfrm>
          <a:prstGeom prst="rect">
            <a:avLst/>
          </a:prstGeom>
        </p:spPr>
      </p:pic>
      <p:sp>
        <p:nvSpPr>
          <p:cNvPr id="1059" name="TextBox 1058">
            <a:extLst>
              <a:ext uri="{FF2B5EF4-FFF2-40B4-BE49-F238E27FC236}">
                <a16:creationId xmlns:a16="http://schemas.microsoft.com/office/drawing/2014/main" id="{604ADB58-4DF8-7736-E851-FAC95EC989F4}"/>
              </a:ext>
            </a:extLst>
          </p:cNvPr>
          <p:cNvSpPr txBox="1"/>
          <p:nvPr/>
        </p:nvSpPr>
        <p:spPr>
          <a:xfrm>
            <a:off x="32288281" y="11947799"/>
            <a:ext cx="2026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Typical decline over same time frame</a:t>
            </a:r>
          </a:p>
        </p:txBody>
      </p:sp>
      <p:sp>
        <p:nvSpPr>
          <p:cNvPr id="1061" name="Rectangle 1060">
            <a:extLst>
              <a:ext uri="{FF2B5EF4-FFF2-40B4-BE49-F238E27FC236}">
                <a16:creationId xmlns:a16="http://schemas.microsoft.com/office/drawing/2014/main" id="{0E675B1B-79D7-4076-D4A8-DD83BCA16BA0}"/>
              </a:ext>
            </a:extLst>
          </p:cNvPr>
          <p:cNvSpPr/>
          <p:nvPr/>
        </p:nvSpPr>
        <p:spPr>
          <a:xfrm>
            <a:off x="26929340" y="14741568"/>
            <a:ext cx="13716000" cy="1188720"/>
          </a:xfrm>
          <a:prstGeom prst="rect">
            <a:avLst/>
          </a:prstGeom>
          <a:solidFill>
            <a:srgbClr val="A8AC6F"/>
          </a:solidFill>
          <a:ln w="57150">
            <a:solidFill>
              <a:srgbClr val="A8AC6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/>
                <a:cs typeface="Arial"/>
              </a:rPr>
              <a:t>CASE STUDY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4" name="object 3">
            <a:extLst>
              <a:ext uri="{FF2B5EF4-FFF2-40B4-BE49-F238E27FC236}">
                <a16:creationId xmlns:a16="http://schemas.microsoft.com/office/drawing/2014/main" id="{CC53B756-833D-F25B-98A6-19578619D5AE}"/>
              </a:ext>
            </a:extLst>
          </p:cNvPr>
          <p:cNvSpPr txBox="1"/>
          <p:nvPr/>
        </p:nvSpPr>
        <p:spPr>
          <a:xfrm>
            <a:off x="26963676" y="16169931"/>
            <a:ext cx="6776527" cy="3916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92000"/>
              </a:lnSpc>
              <a:spcAft>
                <a:spcPts val="600"/>
              </a:spcAft>
            </a:pPr>
            <a:r>
              <a:rPr lang="en-US" sz="2800" b="1" kern="0" dirty="0">
                <a:solidFill>
                  <a:srgbClr val="006FC0"/>
                </a:solidFill>
                <a:latin typeface="Candara"/>
                <a:cs typeface="Candara"/>
              </a:rPr>
              <a:t>Initial presentation</a:t>
            </a:r>
            <a:endParaRPr lang="en-US" sz="2800" kern="0" dirty="0">
              <a:solidFill>
                <a:sysClr val="windowText" lastClr="000000"/>
              </a:solidFill>
              <a:latin typeface="Candara"/>
              <a:cs typeface="Candara"/>
            </a:endParaRPr>
          </a:p>
          <a:p>
            <a:pPr marL="287338" indent="-274638">
              <a:lnSpc>
                <a:spcPct val="92000"/>
              </a:lnSpc>
              <a:spcAft>
                <a:spcPts val="600"/>
              </a:spcAft>
              <a:buClr>
                <a:srgbClr val="4F81BD"/>
              </a:buClr>
              <a:buFont typeface="Courier New" panose="02070309020205020404" pitchFamily="49" charset="0"/>
              <a:buChar char="o"/>
              <a:tabLst>
                <a:tab pos="393065" algn="l"/>
              </a:tabLst>
            </a:pPr>
            <a:r>
              <a:rPr lang="en-US" sz="2400" kern="0" dirty="0">
                <a:solidFill>
                  <a:prstClr val="black"/>
                </a:solidFill>
                <a:latin typeface="Candara"/>
                <a:cs typeface="Candara"/>
              </a:rPr>
              <a:t>72-year-old woman</a:t>
            </a:r>
          </a:p>
          <a:p>
            <a:pPr marL="287338" indent="-274638">
              <a:lnSpc>
                <a:spcPct val="92000"/>
              </a:lnSpc>
              <a:spcAft>
                <a:spcPts val="600"/>
              </a:spcAft>
              <a:buClr>
                <a:srgbClr val="4F81BD"/>
              </a:buClr>
              <a:buFont typeface="Courier New" panose="02070309020205020404" pitchFamily="49" charset="0"/>
              <a:buChar char="o"/>
              <a:tabLst>
                <a:tab pos="393065" algn="l"/>
              </a:tabLst>
            </a:pPr>
            <a:r>
              <a:rPr lang="en-US" sz="2400" kern="0" dirty="0">
                <a:solidFill>
                  <a:prstClr val="black"/>
                </a:solidFill>
                <a:latin typeface="Candara"/>
                <a:cs typeface="Candara"/>
              </a:rPr>
              <a:t>Baseline SMMSE = 23, mild AD with slow decline</a:t>
            </a:r>
          </a:p>
          <a:p>
            <a:pPr marL="287338" indent="-274638">
              <a:lnSpc>
                <a:spcPct val="92000"/>
              </a:lnSpc>
              <a:spcAft>
                <a:spcPts val="600"/>
              </a:spcAft>
              <a:buClr>
                <a:srgbClr val="4F81BD"/>
              </a:buClr>
              <a:buFont typeface="Courier New" panose="02070309020205020404" pitchFamily="49" charset="0"/>
              <a:buChar char="o"/>
              <a:tabLst>
                <a:tab pos="393065" algn="l"/>
              </a:tabLst>
            </a:pPr>
            <a:r>
              <a:rPr lang="en-US" sz="2400" kern="0" dirty="0">
                <a:solidFill>
                  <a:prstClr val="black"/>
                </a:solidFill>
                <a:latin typeface="Candara"/>
                <a:cs typeface="Candara"/>
              </a:rPr>
              <a:t>Subject lived at home with husband</a:t>
            </a:r>
          </a:p>
          <a:p>
            <a:pPr marL="287338" indent="-274638">
              <a:lnSpc>
                <a:spcPct val="92000"/>
              </a:lnSpc>
              <a:spcAft>
                <a:spcPts val="600"/>
              </a:spcAft>
              <a:buClr>
                <a:srgbClr val="4F81BD"/>
              </a:buClr>
              <a:buFont typeface="Courier New" panose="02070309020205020404" pitchFamily="49" charset="0"/>
              <a:buChar char="o"/>
              <a:tabLst>
                <a:tab pos="393065" algn="l"/>
              </a:tabLst>
            </a:pPr>
            <a:r>
              <a:rPr lang="en-US" sz="2400" kern="0" dirty="0">
                <a:solidFill>
                  <a:prstClr val="black"/>
                </a:solidFill>
                <a:latin typeface="Candara"/>
                <a:cs typeface="Candara"/>
              </a:rPr>
              <a:t>Short-term memory loss, anomia, topographical disorientation, emotional lability, impaired social / etiquette skills very impaired</a:t>
            </a:r>
          </a:p>
          <a:p>
            <a:pPr marL="287338" indent="-274638">
              <a:lnSpc>
                <a:spcPct val="92000"/>
              </a:lnSpc>
              <a:spcAft>
                <a:spcPts val="600"/>
              </a:spcAft>
              <a:buClr>
                <a:srgbClr val="4F81BD"/>
              </a:buClr>
              <a:buFont typeface="Courier New" panose="02070309020205020404" pitchFamily="49" charset="0"/>
              <a:buChar char="o"/>
              <a:tabLst>
                <a:tab pos="393065" algn="l"/>
              </a:tabLst>
            </a:pPr>
            <a:r>
              <a:rPr lang="en-US" sz="2400" kern="0" dirty="0">
                <a:solidFill>
                  <a:prstClr val="black"/>
                </a:solidFill>
                <a:latin typeface="Candara"/>
                <a:cs typeface="Candara"/>
              </a:rPr>
              <a:t>Independent for personal and domestic activities of daily living (ADLs)</a:t>
            </a:r>
          </a:p>
          <a:p>
            <a:pPr marL="287338" indent="-274638">
              <a:lnSpc>
                <a:spcPct val="92000"/>
              </a:lnSpc>
              <a:spcAft>
                <a:spcPts val="600"/>
              </a:spcAft>
              <a:buClr>
                <a:srgbClr val="4F81BD"/>
              </a:buClr>
              <a:buFont typeface="Courier New" panose="02070309020205020404" pitchFamily="49" charset="0"/>
              <a:buChar char="o"/>
              <a:tabLst>
                <a:tab pos="393065" algn="l"/>
              </a:tabLst>
            </a:pPr>
            <a:r>
              <a:rPr lang="en-US" sz="2400" kern="0" dirty="0">
                <a:solidFill>
                  <a:prstClr val="black"/>
                </a:solidFill>
                <a:latin typeface="Candara"/>
                <a:cs typeface="Candara"/>
              </a:rPr>
              <a:t>Started on 300mg </a:t>
            </a:r>
            <a:r>
              <a:rPr lang="en-US" sz="2400" kern="0" dirty="0" err="1">
                <a:solidFill>
                  <a:prstClr val="black"/>
                </a:solidFill>
                <a:latin typeface="Candara"/>
                <a:cs typeface="Candara"/>
              </a:rPr>
              <a:t>tazbentetol</a:t>
            </a:r>
            <a:r>
              <a:rPr lang="en-US" sz="2400" kern="0" dirty="0">
                <a:solidFill>
                  <a:prstClr val="black"/>
                </a:solidFill>
                <a:latin typeface="Candara"/>
                <a:cs typeface="Candara"/>
              </a:rPr>
              <a:t> in Sept. 2024</a:t>
            </a:r>
          </a:p>
        </p:txBody>
      </p:sp>
      <p:sp>
        <p:nvSpPr>
          <p:cNvPr id="1065" name="object 3">
            <a:extLst>
              <a:ext uri="{FF2B5EF4-FFF2-40B4-BE49-F238E27FC236}">
                <a16:creationId xmlns:a16="http://schemas.microsoft.com/office/drawing/2014/main" id="{388378F5-F514-2199-032E-F6F5DF09A35B}"/>
              </a:ext>
            </a:extLst>
          </p:cNvPr>
          <p:cNvSpPr txBox="1"/>
          <p:nvPr/>
        </p:nvSpPr>
        <p:spPr>
          <a:xfrm>
            <a:off x="34049852" y="16169931"/>
            <a:ext cx="6656528" cy="240303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2700">
              <a:lnSpc>
                <a:spcPct val="92000"/>
              </a:lnSpc>
              <a:spcAft>
                <a:spcPts val="600"/>
              </a:spcAft>
            </a:pPr>
            <a:r>
              <a:rPr lang="en-US" sz="2800" b="1" kern="0" dirty="0">
                <a:solidFill>
                  <a:srgbClr val="006FC0"/>
                </a:solidFill>
                <a:latin typeface="Candara"/>
                <a:cs typeface="Candara"/>
              </a:rPr>
              <a:t>Spousal perceived benefit of treatment</a:t>
            </a:r>
            <a:endParaRPr lang="en-US" sz="2800" kern="0" dirty="0">
              <a:solidFill>
                <a:sysClr val="windowText" lastClr="000000"/>
              </a:solidFill>
              <a:latin typeface="Candara"/>
              <a:cs typeface="Candara"/>
            </a:endParaRPr>
          </a:p>
          <a:p>
            <a:pPr marL="287338" indent="-274638">
              <a:lnSpc>
                <a:spcPct val="92000"/>
              </a:lnSpc>
              <a:spcAft>
                <a:spcPts val="600"/>
              </a:spcAft>
              <a:buClr>
                <a:srgbClr val="4F81BD"/>
              </a:buClr>
              <a:buFont typeface="Courier New" panose="02070309020205020404" pitchFamily="49" charset="0"/>
              <a:buChar char="o"/>
              <a:tabLst>
                <a:tab pos="393065" algn="l"/>
              </a:tabLst>
            </a:pPr>
            <a:r>
              <a:rPr lang="en-US" sz="2400" kern="0" dirty="0">
                <a:solidFill>
                  <a:prstClr val="black"/>
                </a:solidFill>
                <a:latin typeface="Candara"/>
                <a:cs typeface="Candara"/>
              </a:rPr>
              <a:t>Within 3 months, husband reported:</a:t>
            </a:r>
          </a:p>
          <a:p>
            <a:pPr marL="800100" lvl="1" indent="-330200">
              <a:lnSpc>
                <a:spcPct val="92000"/>
              </a:lnSpc>
              <a:spcAft>
                <a:spcPts val="600"/>
              </a:spcAft>
              <a:buClr>
                <a:srgbClr val="4F81BD"/>
              </a:buClr>
              <a:buFont typeface="Wingdings" panose="05000000000000000000" pitchFamily="2" charset="2"/>
              <a:buChar char="v"/>
              <a:tabLst>
                <a:tab pos="393065" algn="l"/>
              </a:tabLst>
            </a:pPr>
            <a:r>
              <a:rPr lang="en-US" sz="2400" kern="0" dirty="0">
                <a:solidFill>
                  <a:prstClr val="black"/>
                </a:solidFill>
                <a:latin typeface="Candara"/>
                <a:cs typeface="Candara"/>
              </a:rPr>
              <a:t>able to read a book again (halfway into 2</a:t>
            </a:r>
            <a:r>
              <a:rPr lang="en-US" sz="2400" kern="0" baseline="30000" dirty="0">
                <a:solidFill>
                  <a:prstClr val="black"/>
                </a:solidFill>
                <a:latin typeface="Candara"/>
                <a:cs typeface="Candara"/>
              </a:rPr>
              <a:t>nd</a:t>
            </a:r>
            <a:r>
              <a:rPr lang="en-US" sz="2400" kern="0" dirty="0">
                <a:solidFill>
                  <a:prstClr val="black"/>
                </a:solidFill>
                <a:latin typeface="Candara"/>
                <a:cs typeface="Candara"/>
              </a:rPr>
              <a:t> book at time of report)</a:t>
            </a:r>
          </a:p>
          <a:p>
            <a:pPr marL="800100" lvl="1" indent="-330200">
              <a:lnSpc>
                <a:spcPct val="92000"/>
              </a:lnSpc>
              <a:spcAft>
                <a:spcPts val="600"/>
              </a:spcAft>
              <a:buClr>
                <a:srgbClr val="4F81BD"/>
              </a:buClr>
              <a:buFont typeface="Wingdings" panose="05000000000000000000" pitchFamily="2" charset="2"/>
              <a:buChar char="v"/>
              <a:tabLst>
                <a:tab pos="393065" algn="l"/>
              </a:tabLst>
            </a:pPr>
            <a:r>
              <a:rPr lang="en-US" sz="2400" kern="0" dirty="0">
                <a:solidFill>
                  <a:prstClr val="black"/>
                </a:solidFill>
                <a:latin typeface="Candara"/>
                <a:cs typeface="Candara"/>
              </a:rPr>
              <a:t>watching movies again</a:t>
            </a:r>
          </a:p>
          <a:p>
            <a:pPr marL="800100" lvl="1" indent="-330200">
              <a:lnSpc>
                <a:spcPct val="92000"/>
              </a:lnSpc>
              <a:spcAft>
                <a:spcPts val="600"/>
              </a:spcAft>
              <a:buClr>
                <a:srgbClr val="4F81BD"/>
              </a:buClr>
              <a:buFont typeface="Wingdings" panose="05000000000000000000" pitchFamily="2" charset="2"/>
              <a:buChar char="v"/>
              <a:tabLst>
                <a:tab pos="393065" algn="l"/>
              </a:tabLst>
            </a:pPr>
            <a:r>
              <a:rPr lang="en-US" sz="2400" kern="0" dirty="0">
                <a:solidFill>
                  <a:prstClr val="black"/>
                </a:solidFill>
                <a:latin typeface="Candara"/>
                <a:cs typeface="Candara"/>
              </a:rPr>
              <a:t>able to recall story and plot lines</a:t>
            </a:r>
          </a:p>
        </p:txBody>
      </p:sp>
      <p:sp>
        <p:nvSpPr>
          <p:cNvPr id="10" name="Text 3">
            <a:extLst>
              <a:ext uri="{FF2B5EF4-FFF2-40B4-BE49-F238E27FC236}">
                <a16:creationId xmlns:a16="http://schemas.microsoft.com/office/drawing/2014/main" id="{970C5893-C260-95E3-3605-1A2195A396B0}"/>
              </a:ext>
            </a:extLst>
          </p:cNvPr>
          <p:cNvSpPr/>
          <p:nvPr/>
        </p:nvSpPr>
        <p:spPr>
          <a:xfrm>
            <a:off x="10982088" y="29649703"/>
            <a:ext cx="2993659" cy="4695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97750"/>
              </a:lnSpc>
            </a:pPr>
            <a:r>
              <a:rPr lang="en-US" sz="2400" b="1" dirty="0">
                <a:solidFill>
                  <a:srgbClr val="0070C0"/>
                </a:solidFill>
                <a:ea typeface="Roboto"/>
                <a:cs typeface="Roboto"/>
              </a:rPr>
              <a:t>Clinical Significance</a:t>
            </a:r>
            <a:endParaRPr lang="en-US" sz="8000" dirty="0">
              <a:solidFill>
                <a:srgbClr val="0070C0"/>
              </a:solidFill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95978340-390D-D9B7-6E00-3B246E369F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0159677"/>
              </p:ext>
            </p:extLst>
          </p:nvPr>
        </p:nvGraphicFramePr>
        <p:xfrm>
          <a:off x="10826528" y="33331561"/>
          <a:ext cx="15179040" cy="33223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377440">
                  <a:extLst>
                    <a:ext uri="{9D8B030D-6E8A-4147-A177-3AD203B41FA5}">
                      <a16:colId xmlns:a16="http://schemas.microsoft.com/office/drawing/2014/main" val="2288222745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93452143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076526326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167005725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07940601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646151015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843153158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9894645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chemeClr val="bg1"/>
                          </a:solidFill>
                        </a:rPr>
                        <a:t>24 Weeks of Treatment (change from baseline)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13819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Lecanemab</a:t>
                      </a: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(Clarity AD Ph3)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Donanemab</a:t>
                      </a: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(Trailblazer-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</a:rPr>
                        <a:t>Alz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 2 Ph3)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bg1"/>
                          </a:solidFill>
                        </a:rPr>
                        <a:t>Tazbentetol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(Ph2)</a:t>
                      </a:r>
                    </a:p>
                  </a:txBody>
                  <a:tcPr>
                    <a:solidFill>
                      <a:srgbClr val="A8AC6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Donepezil (10mg)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85225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Outcome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Drug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Placebo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Drug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Placebo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Overall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Drug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Placebo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005763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MMSE</a:t>
                      </a:r>
                    </a:p>
                    <a:p>
                      <a:pPr algn="ctr"/>
                      <a:r>
                        <a:rPr lang="en-US" sz="2000" dirty="0"/>
                        <a:t>lower=impairment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-1.0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-1.3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-0.8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-1.0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B050"/>
                          </a:solidFill>
                        </a:rPr>
                        <a:t>+2.0</a:t>
                      </a:r>
                    </a:p>
                  </a:txBody>
                  <a:tcPr anchor="ctr">
                    <a:solidFill>
                      <a:srgbClr val="D2D4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~ +1.3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-0.61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16096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CDR-SB</a:t>
                      </a:r>
                    </a:p>
                    <a:p>
                      <a:pPr algn="ctr"/>
                      <a:r>
                        <a:rPr lang="en-US" sz="2000" dirty="0"/>
                        <a:t>higher=impairment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~ +0.45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~ +0.65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~ +0.3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/>
                        <a:t>~ +0.71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B050"/>
                          </a:solidFill>
                        </a:rPr>
                        <a:t>-0.81</a:t>
                      </a:r>
                    </a:p>
                  </a:txBody>
                  <a:tcPr anchor="ctr">
                    <a:solidFill>
                      <a:srgbClr val="E7E8D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~ -0.06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~ +0.5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1249602"/>
                  </a:ext>
                </a:extLst>
              </a:tr>
            </a:tbl>
          </a:graphicData>
        </a:graphic>
      </p:graphicFrame>
      <p:sp>
        <p:nvSpPr>
          <p:cNvPr id="13" name="object 3">
            <a:extLst>
              <a:ext uri="{FF2B5EF4-FFF2-40B4-BE49-F238E27FC236}">
                <a16:creationId xmlns:a16="http://schemas.microsoft.com/office/drawing/2014/main" id="{60C80E38-3074-ED0B-44A5-6B32C57AED34}"/>
              </a:ext>
            </a:extLst>
          </p:cNvPr>
          <p:cNvSpPr txBox="1"/>
          <p:nvPr/>
        </p:nvSpPr>
        <p:spPr>
          <a:xfrm>
            <a:off x="26963676" y="20206739"/>
            <a:ext cx="13928994" cy="15695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2700">
              <a:lnSpc>
                <a:spcPct val="92000"/>
              </a:lnSpc>
              <a:spcAft>
                <a:spcPts val="600"/>
              </a:spcAft>
            </a:pPr>
            <a:r>
              <a:rPr lang="en-US" sz="2800" b="1" kern="0" dirty="0">
                <a:solidFill>
                  <a:srgbClr val="006FC0"/>
                </a:solidFill>
                <a:latin typeface="Candara"/>
                <a:cs typeface="Candara"/>
              </a:rPr>
              <a:t>Clinical outcomes supporting perceived benefit</a:t>
            </a:r>
            <a:endParaRPr lang="en-US" sz="2800" kern="0" dirty="0">
              <a:solidFill>
                <a:sysClr val="windowText" lastClr="000000"/>
              </a:solidFill>
              <a:latin typeface="Candara"/>
              <a:cs typeface="Candara"/>
            </a:endParaRPr>
          </a:p>
          <a:p>
            <a:pPr marL="287020" indent="-274320">
              <a:lnSpc>
                <a:spcPct val="92000"/>
              </a:lnSpc>
              <a:spcAft>
                <a:spcPts val="600"/>
              </a:spcAft>
              <a:buClr>
                <a:srgbClr val="4F81BD"/>
              </a:buClr>
              <a:buFont typeface="Courier New" panose="02070309020205020404" pitchFamily="49" charset="0"/>
              <a:buChar char="o"/>
              <a:tabLst>
                <a:tab pos="393065" algn="l"/>
              </a:tabLst>
            </a:pPr>
            <a:r>
              <a:rPr lang="en-US" sz="2400" kern="0" dirty="0">
                <a:solidFill>
                  <a:prstClr val="black"/>
                </a:solidFill>
                <a:latin typeface="Candara"/>
                <a:cs typeface="Candara"/>
              </a:rPr>
              <a:t>Rapid, large increase in SMMSE scores during double-blind, placebo-controlled period that increased during open label extension and persisted into the SAS period (last measurement at 81 weeks)</a:t>
            </a:r>
          </a:p>
          <a:p>
            <a:pPr marL="287020" indent="-274320">
              <a:lnSpc>
                <a:spcPct val="92000"/>
              </a:lnSpc>
              <a:spcAft>
                <a:spcPts val="600"/>
              </a:spcAft>
              <a:buClr>
                <a:srgbClr val="4F81BD"/>
              </a:buClr>
              <a:buFont typeface="Courier New" panose="02070309020205020404" pitchFamily="49" charset="0"/>
              <a:buChar char="o"/>
              <a:tabLst>
                <a:tab pos="393065" algn="l"/>
              </a:tabLst>
            </a:pPr>
            <a:r>
              <a:rPr lang="en-US" sz="2400" kern="0" dirty="0">
                <a:solidFill>
                  <a:prstClr val="black"/>
                </a:solidFill>
                <a:latin typeface="Candara"/>
                <a:cs typeface="Candara"/>
              </a:rPr>
              <a:t>Rapid and large decreases in CDR-SB scores during out to last measurement made at 28 weeks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752D711-4744-E2F1-9F31-72BA6FE00C03}"/>
              </a:ext>
            </a:extLst>
          </p:cNvPr>
          <p:cNvGrpSpPr/>
          <p:nvPr/>
        </p:nvGrpSpPr>
        <p:grpSpPr>
          <a:xfrm>
            <a:off x="27938549" y="30282813"/>
            <a:ext cx="12433948" cy="274320"/>
            <a:chOff x="27938549" y="29409976"/>
            <a:chExt cx="12433948" cy="27432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B26F38A-76DF-5BF9-AD24-251792C3AA9A}"/>
                </a:ext>
              </a:extLst>
            </p:cNvPr>
            <p:cNvSpPr/>
            <p:nvPr/>
          </p:nvSpPr>
          <p:spPr>
            <a:xfrm>
              <a:off x="27938549" y="29409976"/>
              <a:ext cx="604621" cy="2743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2"/>
                  </a:solidFill>
                </a:rPr>
                <a:t>DPBC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3B27FD1-B1C3-4F7A-8EB9-C24474A5DD7F}"/>
                </a:ext>
              </a:extLst>
            </p:cNvPr>
            <p:cNvSpPr/>
            <p:nvPr/>
          </p:nvSpPr>
          <p:spPr>
            <a:xfrm>
              <a:off x="28559290" y="29409976"/>
              <a:ext cx="2923849" cy="274320"/>
            </a:xfrm>
            <a:prstGeom prst="rect">
              <a:avLst/>
            </a:prstGeom>
            <a:noFill/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2"/>
                  </a:solidFill>
                </a:rPr>
                <a:t>Open Label Extension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BDD25C4-E310-7E90-FA90-320EACBBDAAB}"/>
                </a:ext>
              </a:extLst>
            </p:cNvPr>
            <p:cNvSpPr/>
            <p:nvPr/>
          </p:nvSpPr>
          <p:spPr>
            <a:xfrm>
              <a:off x="31495114" y="29409976"/>
              <a:ext cx="8877383" cy="2743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2"/>
                  </a:solidFill>
                </a:rPr>
                <a:t>Long-Term Follow Up (SAS)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9115B15-0099-172C-8DA4-08B42F95A040}"/>
              </a:ext>
            </a:extLst>
          </p:cNvPr>
          <p:cNvGrpSpPr/>
          <p:nvPr/>
        </p:nvGrpSpPr>
        <p:grpSpPr>
          <a:xfrm>
            <a:off x="34501585" y="9149501"/>
            <a:ext cx="6198689" cy="4581506"/>
            <a:chOff x="30404143" y="8918006"/>
            <a:chExt cx="6198689" cy="4581506"/>
          </a:xfrm>
        </p:grpSpPr>
        <p:pic>
          <p:nvPicPr>
            <p:cNvPr id="926722587" name="Picture 926722586" descr="A graph with numbers and lines&#10;&#10;AI-generated content may be incorrect.">
              <a:extLst>
                <a:ext uri="{FF2B5EF4-FFF2-40B4-BE49-F238E27FC236}">
                  <a16:creationId xmlns:a16="http://schemas.microsoft.com/office/drawing/2014/main" id="{809B3FCD-7321-CB09-E87D-798CD4E233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rcRect l="1649" t="4160" r="5532" b="3570"/>
            <a:stretch>
              <a:fillRect/>
            </a:stretch>
          </p:blipFill>
          <p:spPr>
            <a:xfrm>
              <a:off x="30404143" y="9526808"/>
              <a:ext cx="4983689" cy="3170369"/>
            </a:xfrm>
            <a:prstGeom prst="rect">
              <a:avLst/>
            </a:prstGeom>
          </p:spPr>
        </p:pic>
        <p:sp>
          <p:nvSpPr>
            <p:cNvPr id="926722589" name="TextBox 926722588">
              <a:extLst>
                <a:ext uri="{FF2B5EF4-FFF2-40B4-BE49-F238E27FC236}">
                  <a16:creationId xmlns:a16="http://schemas.microsoft.com/office/drawing/2014/main" id="{496CB7C7-4E5E-E87C-5965-11B77D66B9FD}"/>
                </a:ext>
              </a:extLst>
            </p:cNvPr>
            <p:cNvSpPr txBox="1"/>
            <p:nvPr/>
          </p:nvSpPr>
          <p:spPr>
            <a:xfrm>
              <a:off x="34818974" y="8918006"/>
              <a:ext cx="1783858" cy="738664"/>
            </a:xfrm>
            <a:prstGeom prst="rect">
              <a:avLst/>
            </a:prstGeom>
            <a:noFill/>
            <a:ln>
              <a:solidFill>
                <a:srgbClr val="C00000"/>
              </a:solidFill>
              <a:prstDash val="dash"/>
            </a:ln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 sz="1400"/>
                <a:t>Historical trajectory of worsening ~ +0.7 pts over 6mo</a:t>
              </a:r>
            </a:p>
          </p:txBody>
        </p:sp>
        <p:sp>
          <p:nvSpPr>
            <p:cNvPr id="926722590" name="Rectangle 926722589">
              <a:extLst>
                <a:ext uri="{FF2B5EF4-FFF2-40B4-BE49-F238E27FC236}">
                  <a16:creationId xmlns:a16="http://schemas.microsoft.com/office/drawing/2014/main" id="{B77CEE06-69F3-9375-8E92-1F2B02492944}"/>
                </a:ext>
              </a:extLst>
            </p:cNvPr>
            <p:cNvSpPr/>
            <p:nvPr/>
          </p:nvSpPr>
          <p:spPr>
            <a:xfrm>
              <a:off x="33958483" y="10093603"/>
              <a:ext cx="1205406" cy="2007678"/>
            </a:xfrm>
            <a:prstGeom prst="rect">
              <a:avLst/>
            </a:prstGeom>
            <a:noFill/>
            <a:ln w="19050">
              <a:solidFill>
                <a:schemeClr val="accent3">
                  <a:lumMod val="60000"/>
                  <a:lumOff val="40000"/>
                </a:schemeClr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cxnSp>
          <p:nvCxnSpPr>
            <p:cNvPr id="926722591" name="Straight Connector 926722590">
              <a:extLst>
                <a:ext uri="{FF2B5EF4-FFF2-40B4-BE49-F238E27FC236}">
                  <a16:creationId xmlns:a16="http://schemas.microsoft.com/office/drawing/2014/main" id="{C1871993-F307-3370-D7F3-2DC7C9CC7C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203508" y="9673096"/>
              <a:ext cx="3693980" cy="751992"/>
            </a:xfrm>
            <a:prstGeom prst="line">
              <a:avLst/>
            </a:prstGeom>
            <a:ln w="19050" cap="flat" cmpd="sng" algn="ctr">
              <a:solidFill>
                <a:schemeClr val="accent6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926722592" name="TextBox 926722591">
              <a:extLst>
                <a:ext uri="{FF2B5EF4-FFF2-40B4-BE49-F238E27FC236}">
                  <a16:creationId xmlns:a16="http://schemas.microsoft.com/office/drawing/2014/main" id="{4A1BC3E5-BB6D-08B5-3066-57134205D98C}"/>
                </a:ext>
              </a:extLst>
            </p:cNvPr>
            <p:cNvSpPr txBox="1"/>
            <p:nvPr/>
          </p:nvSpPr>
          <p:spPr>
            <a:xfrm>
              <a:off x="34111321" y="11769514"/>
              <a:ext cx="852200" cy="33855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accent3">
                      <a:lumMod val="60000"/>
                      <a:lumOff val="40000"/>
                    </a:schemeClr>
                  </a:solidFill>
                </a:rPr>
                <a:t>SAS</a:t>
              </a:r>
            </a:p>
          </p:txBody>
        </p:sp>
        <p:sp>
          <p:nvSpPr>
            <p:cNvPr id="926722594" name="TextBox 926722593">
              <a:extLst>
                <a:ext uri="{FF2B5EF4-FFF2-40B4-BE49-F238E27FC236}">
                  <a16:creationId xmlns:a16="http://schemas.microsoft.com/office/drawing/2014/main" id="{D39CEA58-A7F9-11FA-1936-75A8B918D0BC}"/>
                </a:ext>
              </a:extLst>
            </p:cNvPr>
            <p:cNvSpPr txBox="1"/>
            <p:nvPr/>
          </p:nvSpPr>
          <p:spPr>
            <a:xfrm>
              <a:off x="32009473" y="12742737"/>
              <a:ext cx="2743200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800" b="1" dirty="0">
                  <a:solidFill>
                    <a:srgbClr val="1A1A1C"/>
                  </a:solidFill>
                  <a:latin typeface="Arial"/>
                  <a:cs typeface="Arial"/>
                </a:rPr>
                <a:t>Visit (weeks)</a:t>
              </a:r>
              <a:endParaRPr lang="en-US" sz="1800" dirty="0">
                <a:solidFill>
                  <a:srgbClr val="1A1A1C"/>
                </a:solidFill>
              </a:endParaRPr>
            </a:p>
          </p:txBody>
        </p:sp>
        <p:cxnSp>
          <p:nvCxnSpPr>
            <p:cNvPr id="926722595" name="Straight Arrow Connector 926722594">
              <a:extLst>
                <a:ext uri="{FF2B5EF4-FFF2-40B4-BE49-F238E27FC236}">
                  <a16:creationId xmlns:a16="http://schemas.microsoft.com/office/drawing/2014/main" id="{29A1A180-A2E8-C4D7-E013-0D6EF5A3EC2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185988" y="13121148"/>
              <a:ext cx="2743200" cy="4838"/>
            </a:xfrm>
            <a:prstGeom prst="straightConnector1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6722596" name="TextBox 926722595">
              <a:extLst>
                <a:ext uri="{FF2B5EF4-FFF2-40B4-BE49-F238E27FC236}">
                  <a16:creationId xmlns:a16="http://schemas.microsoft.com/office/drawing/2014/main" id="{6801265C-A920-94CD-71DB-A70005F391DC}"/>
                </a:ext>
              </a:extLst>
            </p:cNvPr>
            <p:cNvSpPr txBox="1"/>
            <p:nvPr/>
          </p:nvSpPr>
          <p:spPr>
            <a:xfrm>
              <a:off x="32099178" y="13130180"/>
              <a:ext cx="916820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800" dirty="0"/>
                <a:t>N=10</a:t>
              </a:r>
            </a:p>
          </p:txBody>
        </p:sp>
        <p:cxnSp>
          <p:nvCxnSpPr>
            <p:cNvPr id="926722597" name="Straight Arrow Connector 926722596">
              <a:extLst>
                <a:ext uri="{FF2B5EF4-FFF2-40B4-BE49-F238E27FC236}">
                  <a16:creationId xmlns:a16="http://schemas.microsoft.com/office/drawing/2014/main" id="{57F0A1DC-44DD-DA42-908D-261D181F67D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252497" y="13121148"/>
              <a:ext cx="822960" cy="4838"/>
            </a:xfrm>
            <a:prstGeom prst="straightConnector1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6722598" name="TextBox 926722597">
              <a:extLst>
                <a:ext uri="{FF2B5EF4-FFF2-40B4-BE49-F238E27FC236}">
                  <a16:creationId xmlns:a16="http://schemas.microsoft.com/office/drawing/2014/main" id="{D3DA80A4-2447-126B-9A45-31BD1D49E655}"/>
                </a:ext>
              </a:extLst>
            </p:cNvPr>
            <p:cNvSpPr txBox="1"/>
            <p:nvPr/>
          </p:nvSpPr>
          <p:spPr>
            <a:xfrm>
              <a:off x="34166938" y="13130180"/>
              <a:ext cx="916820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800" dirty="0"/>
                <a:t>N=6</a:t>
              </a:r>
            </a:p>
          </p:txBody>
        </p:sp>
      </p:grpSp>
      <p:sp>
        <p:nvSpPr>
          <p:cNvPr id="63" name="Right Bracket 62">
            <a:extLst>
              <a:ext uri="{FF2B5EF4-FFF2-40B4-BE49-F238E27FC236}">
                <a16:creationId xmlns:a16="http://schemas.microsoft.com/office/drawing/2014/main" id="{C4849605-35D6-323D-D32A-CEF9A51E48FB}"/>
              </a:ext>
            </a:extLst>
          </p:cNvPr>
          <p:cNvSpPr/>
          <p:nvPr/>
        </p:nvSpPr>
        <p:spPr>
          <a:xfrm rot="16200000">
            <a:off x="25140630" y="809342"/>
            <a:ext cx="91440" cy="16550640"/>
          </a:xfrm>
          <a:prstGeom prst="rightBracket">
            <a:avLst/>
          </a:prstGeom>
          <a:ln w="38100">
            <a:solidFill>
              <a:srgbClr val="A8AC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6722563" name="TextBox 926722562">
            <a:extLst>
              <a:ext uri="{FF2B5EF4-FFF2-40B4-BE49-F238E27FC236}">
                <a16:creationId xmlns:a16="http://schemas.microsoft.com/office/drawing/2014/main" id="{3E2F633E-86E5-588D-93A8-C5CA5B1B5C27}"/>
              </a:ext>
            </a:extLst>
          </p:cNvPr>
          <p:cNvSpPr txBox="1"/>
          <p:nvPr/>
        </p:nvSpPr>
        <p:spPr>
          <a:xfrm>
            <a:off x="17009818" y="8393998"/>
            <a:ext cx="15392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A8AC6F"/>
                </a:solidFill>
              </a:rPr>
              <a:t>SMMSE</a:t>
            </a:r>
          </a:p>
        </p:txBody>
      </p:sp>
      <p:sp>
        <p:nvSpPr>
          <p:cNvPr id="926722565" name="Rectangle 926722564">
            <a:extLst>
              <a:ext uri="{FF2B5EF4-FFF2-40B4-BE49-F238E27FC236}">
                <a16:creationId xmlns:a16="http://schemas.microsoft.com/office/drawing/2014/main" id="{9DA6DD0A-F5F0-F89C-087D-5A7664E3BC88}"/>
              </a:ext>
            </a:extLst>
          </p:cNvPr>
          <p:cNvSpPr/>
          <p:nvPr/>
        </p:nvSpPr>
        <p:spPr>
          <a:xfrm>
            <a:off x="30259783" y="9067658"/>
            <a:ext cx="3201887" cy="457200"/>
          </a:xfrm>
          <a:prstGeom prst="rect">
            <a:avLst/>
          </a:prstGeom>
          <a:solidFill>
            <a:srgbClr val="9DA28E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52-84 Weeks of Dosing</a:t>
            </a:r>
          </a:p>
        </p:txBody>
      </p:sp>
      <p:sp>
        <p:nvSpPr>
          <p:cNvPr id="926722566" name="TextBox 926722565">
            <a:extLst>
              <a:ext uri="{FF2B5EF4-FFF2-40B4-BE49-F238E27FC236}">
                <a16:creationId xmlns:a16="http://schemas.microsoft.com/office/drawing/2014/main" id="{4D24168B-FEB4-1539-ECA0-76F5FBC395AF}"/>
              </a:ext>
            </a:extLst>
          </p:cNvPr>
          <p:cNvSpPr txBox="1"/>
          <p:nvPr/>
        </p:nvSpPr>
        <p:spPr>
          <a:xfrm>
            <a:off x="34498010" y="8393998"/>
            <a:ext cx="14847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A8AC6F"/>
                </a:solidFill>
              </a:rPr>
              <a:t>CDR-SB</a:t>
            </a:r>
          </a:p>
        </p:txBody>
      </p:sp>
      <p:sp>
        <p:nvSpPr>
          <p:cNvPr id="926722573" name="Right Bracket 926722572">
            <a:extLst>
              <a:ext uri="{FF2B5EF4-FFF2-40B4-BE49-F238E27FC236}">
                <a16:creationId xmlns:a16="http://schemas.microsoft.com/office/drawing/2014/main" id="{FAD6272F-7B51-952D-6545-3CF4D75DC15D}"/>
              </a:ext>
            </a:extLst>
          </p:cNvPr>
          <p:cNvSpPr/>
          <p:nvPr/>
        </p:nvSpPr>
        <p:spPr>
          <a:xfrm rot="16200000">
            <a:off x="37509773" y="5958919"/>
            <a:ext cx="91440" cy="6263640"/>
          </a:xfrm>
          <a:prstGeom prst="rightBracket">
            <a:avLst/>
          </a:prstGeom>
          <a:ln w="38100">
            <a:solidFill>
              <a:srgbClr val="A8AC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26722576" name="Group 926722575">
            <a:extLst>
              <a:ext uri="{FF2B5EF4-FFF2-40B4-BE49-F238E27FC236}">
                <a16:creationId xmlns:a16="http://schemas.microsoft.com/office/drawing/2014/main" id="{C616BB5F-4ECD-864C-10AA-C80D66B45B17}"/>
              </a:ext>
            </a:extLst>
          </p:cNvPr>
          <p:cNvGrpSpPr/>
          <p:nvPr/>
        </p:nvGrpSpPr>
        <p:grpSpPr>
          <a:xfrm>
            <a:off x="350332" y="11835184"/>
            <a:ext cx="9875520" cy="7640502"/>
            <a:chOff x="350332" y="11918312"/>
            <a:chExt cx="9875520" cy="7640502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2A516D44-1832-FBE0-DE69-8485FDA9F645}"/>
                </a:ext>
              </a:extLst>
            </p:cNvPr>
            <p:cNvSpPr/>
            <p:nvPr/>
          </p:nvSpPr>
          <p:spPr>
            <a:xfrm>
              <a:off x="350332" y="11918312"/>
              <a:ext cx="9875520" cy="914400"/>
            </a:xfrm>
            <a:prstGeom prst="rect">
              <a:avLst/>
            </a:prstGeom>
            <a:solidFill>
              <a:schemeClr val="accent3"/>
            </a:solidFill>
            <a:ln w="57150"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TAZBENTETOL</a:t>
              </a:r>
            </a:p>
          </p:txBody>
        </p:sp>
        <p:sp>
          <p:nvSpPr>
            <p:cNvPr id="926722567" name="Rectangle 926722566">
              <a:extLst>
                <a:ext uri="{FF2B5EF4-FFF2-40B4-BE49-F238E27FC236}">
                  <a16:creationId xmlns:a16="http://schemas.microsoft.com/office/drawing/2014/main" id="{3FC0DC14-7EE4-0525-368A-FD2E9EFC52A9}"/>
                </a:ext>
              </a:extLst>
            </p:cNvPr>
            <p:cNvSpPr/>
            <p:nvPr/>
          </p:nvSpPr>
          <p:spPr>
            <a:xfrm>
              <a:off x="350332" y="13107927"/>
              <a:ext cx="9875520" cy="6450887"/>
            </a:xfrm>
            <a:prstGeom prst="rect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t"/>
            <a:lstStyle/>
            <a:p>
              <a:pPr>
                <a:defRPr/>
              </a:pPr>
              <a:endParaRPr lang="en-US" sz="1800" kern="0">
                <a:solidFill>
                  <a:srgbClr val="34353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6722568" name="Rectangle 22">
              <a:extLst>
                <a:ext uri="{FF2B5EF4-FFF2-40B4-BE49-F238E27FC236}">
                  <a16:creationId xmlns:a16="http://schemas.microsoft.com/office/drawing/2014/main" id="{EAA67274-77A7-C03E-6728-288AC9DEA1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369" y="13209954"/>
              <a:ext cx="9419049" cy="2985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463550" indent="-463550" algn="just" defTabSz="9144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70C0"/>
                </a:buClr>
                <a:buFont typeface="Courier New" panose="02070309020205020404" pitchFamily="49" charset="0"/>
                <a:buChar char="o"/>
              </a:pPr>
              <a:r>
                <a:rPr lang="en-US" altLang="en-US" sz="2800" dirty="0">
                  <a:solidFill>
                    <a:srgbClr val="000000"/>
                  </a:solidFill>
                  <a:latin typeface="Arial" panose="020B0604020202020204" pitchFamily="34" charset="0"/>
                  <a:ea typeface="Aptos" panose="020B0004020202020204" pitchFamily="34" charset="0"/>
                  <a:cs typeface="Arial" panose="020B0604020202020204" pitchFamily="34" charset="0"/>
                </a:rPr>
                <a:t>novel, first-in-class</a:t>
              </a:r>
            </a:p>
            <a:p>
              <a:pPr marL="463550" indent="-463550" algn="just" defTabSz="9144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70C0"/>
                </a:buClr>
                <a:buFont typeface="Courier New" panose="02070309020205020404" pitchFamily="49" charset="0"/>
                <a:buChar char="o"/>
              </a:pPr>
              <a:r>
                <a:rPr lang="en-US" altLang="en-US" sz="2800" dirty="0">
                  <a:solidFill>
                    <a:srgbClr val="000000"/>
                  </a:solidFill>
                  <a:latin typeface="Arial" panose="020B0604020202020204" pitchFamily="34" charset="0"/>
                  <a:ea typeface="Aptos" panose="020B0004020202020204" pitchFamily="34" charset="0"/>
                  <a:cs typeface="Arial" panose="020B0604020202020204" pitchFamily="34" charset="0"/>
                </a:rPr>
                <a:t>rapid-acting </a:t>
              </a:r>
            </a:p>
            <a:p>
              <a:pPr marL="463550" indent="-463550" algn="just" defTabSz="9144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70C0"/>
                </a:buClr>
                <a:buFont typeface="Courier New" panose="02070309020205020404" pitchFamily="49" charset="0"/>
                <a:buChar char="o"/>
              </a:pPr>
              <a:r>
                <a:rPr lang="en-US" altLang="en-US" sz="2800" dirty="0">
                  <a:solidFill>
                    <a:srgbClr val="000000"/>
                  </a:solidFill>
                  <a:latin typeface="Arial" panose="020B0604020202020204" pitchFamily="34" charset="0"/>
                  <a:ea typeface="Aptos" panose="020B0004020202020204" pitchFamily="34" charset="0"/>
                  <a:cs typeface="Arial" panose="020B0604020202020204" pitchFamily="34" charset="0"/>
                </a:rPr>
                <a:t>synaptic regenerative </a:t>
              </a:r>
            </a:p>
            <a:p>
              <a:pPr marL="463550" indent="-463550" algn="just" defTabSz="9144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70C0"/>
                </a:buClr>
                <a:buFont typeface="Courier New" panose="02070309020205020404" pitchFamily="49" charset="0"/>
                <a:buChar char="o"/>
              </a:pPr>
              <a:r>
                <a:rPr lang="en-US" altLang="en-US" sz="2800" dirty="0">
                  <a:solidFill>
                    <a:srgbClr val="000000"/>
                  </a:solidFill>
                  <a:latin typeface="Arial" panose="020B0604020202020204" pitchFamily="34" charset="0"/>
                  <a:ea typeface="Aptos" panose="020B0004020202020204" pitchFamily="34" charset="0"/>
                  <a:cs typeface="Arial" panose="020B0604020202020204" pitchFamily="34" charset="0"/>
                </a:rPr>
                <a:t>small molecule administered as an oral tablet</a:t>
              </a:r>
            </a:p>
            <a:p>
              <a:pPr marL="463550" indent="-463550" algn="just" defTabSz="9144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70C0"/>
                </a:buClr>
                <a:buFont typeface="Courier New" panose="02070309020205020404" pitchFamily="49" charset="0"/>
                <a:buChar char="o"/>
              </a:pPr>
              <a:r>
                <a:rPr lang="en-US" altLang="en-US" sz="2800" dirty="0">
                  <a:solidFill>
                    <a:srgbClr val="000000"/>
                  </a:solidFill>
                  <a:latin typeface="Arial" panose="020B0604020202020204" pitchFamily="34" charset="0"/>
                  <a:ea typeface="Aptos" panose="020B0004020202020204" pitchFamily="34" charset="0"/>
                  <a:cs typeface="Arial" panose="020B0604020202020204" pitchFamily="34" charset="0"/>
                </a:rPr>
                <a:t>regenerative – promotes the formation of new dendritic spine synapses</a:t>
              </a:r>
              <a:r>
                <a:rPr lang="en-US" altLang="en-US" sz="2800" dirty="0">
                  <a:solidFill>
                    <a:srgbClr val="14265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pic>
          <p:nvPicPr>
            <p:cNvPr id="926722569" name="Picture 926722568">
              <a:extLst>
                <a:ext uri="{FF2B5EF4-FFF2-40B4-BE49-F238E27FC236}">
                  <a16:creationId xmlns:a16="http://schemas.microsoft.com/office/drawing/2014/main" id="{9090077F-4D12-E4FC-301F-86593F911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866190" y="16360793"/>
              <a:ext cx="8954276" cy="1074513"/>
            </a:xfrm>
            <a:prstGeom prst="rect">
              <a:avLst/>
            </a:prstGeom>
          </p:spPr>
        </p:pic>
        <p:sp>
          <p:nvSpPr>
            <p:cNvPr id="926722570" name="TextBox 926722569">
              <a:extLst>
                <a:ext uri="{FF2B5EF4-FFF2-40B4-BE49-F238E27FC236}">
                  <a16:creationId xmlns:a16="http://schemas.microsoft.com/office/drawing/2014/main" id="{0C810D10-F3AA-4BD3-6D09-1D340CA9E093}"/>
                </a:ext>
              </a:extLst>
            </p:cNvPr>
            <p:cNvSpPr txBox="1"/>
            <p:nvPr/>
          </p:nvSpPr>
          <p:spPr>
            <a:xfrm>
              <a:off x="740847" y="17495465"/>
              <a:ext cx="90982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>
                  <a:solidFill>
                    <a:srgbClr val="14265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Illustration of </a:t>
              </a:r>
              <a:r>
                <a:rPr lang="en-US" sz="1800" dirty="0" err="1">
                  <a:solidFill>
                    <a:srgbClr val="14265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tazbentetol</a:t>
              </a:r>
              <a:r>
                <a:rPr lang="en-US" sz="1800" dirty="0">
                  <a:solidFill>
                    <a:srgbClr val="14265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effects on dendritic spine density </a:t>
              </a:r>
              <a:r>
                <a:rPr lang="en-US" sz="1800" i="1" dirty="0">
                  <a:solidFill>
                    <a:srgbClr val="14265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 vivo </a:t>
              </a:r>
              <a:r>
                <a:rPr lang="en-US" sz="1800" dirty="0">
                  <a:solidFill>
                    <a:srgbClr val="14265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(CA1 apical dendrites)</a:t>
              </a:r>
            </a:p>
          </p:txBody>
        </p:sp>
        <p:pic>
          <p:nvPicPr>
            <p:cNvPr id="926722571" name="Picture 926722570">
              <a:extLst>
                <a:ext uri="{FF2B5EF4-FFF2-40B4-BE49-F238E27FC236}">
                  <a16:creationId xmlns:a16="http://schemas.microsoft.com/office/drawing/2014/main" id="{4585485E-C02F-0549-7CF2-377C6E300F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8238841" y="13209954"/>
              <a:ext cx="1889062" cy="1711209"/>
            </a:xfrm>
            <a:prstGeom prst="rect">
              <a:avLst/>
            </a:prstGeom>
          </p:spPr>
        </p:pic>
        <p:sp>
          <p:nvSpPr>
            <p:cNvPr id="926722572" name="Rectangle 22">
              <a:extLst>
                <a:ext uri="{FF2B5EF4-FFF2-40B4-BE49-F238E27FC236}">
                  <a16:creationId xmlns:a16="http://schemas.microsoft.com/office/drawing/2014/main" id="{70E3B022-2C7E-8D57-868D-F2CB1039AB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621" y="17940613"/>
              <a:ext cx="9671646" cy="13849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ts val="600"/>
                </a:spcAft>
                <a:buClr>
                  <a:srgbClr val="0070C0"/>
                </a:buClr>
              </a:pPr>
              <a:r>
                <a:rPr lang="en-US" altLang="en-US" sz="2800" b="1" dirty="0" err="1">
                  <a:latin typeface="Arial"/>
                  <a:ea typeface="Aptos" panose="020B0004020202020204" pitchFamily="34" charset="0"/>
                  <a:cs typeface="Arial"/>
                </a:rPr>
                <a:t>Tazbentetol</a:t>
              </a:r>
              <a:r>
                <a:rPr lang="en-US" altLang="en-US" sz="2800" b="1" dirty="0">
                  <a:latin typeface="Arial"/>
                  <a:ea typeface="Aptos" panose="020B0004020202020204" pitchFamily="34" charset="0"/>
                  <a:cs typeface="Arial"/>
                </a:rPr>
                <a:t> found to restore synaptic density within 2-4 weeks of daily treatment in preclinical models</a:t>
              </a:r>
              <a:r>
                <a:rPr lang="en-US" altLang="en-US" sz="2800" b="1" baseline="30000" dirty="0">
                  <a:latin typeface="Arial"/>
                  <a:ea typeface="Aptos" panose="020B0004020202020204" pitchFamily="34" charset="0"/>
                  <a:cs typeface="Arial"/>
                </a:rPr>
                <a:t>10,11</a:t>
              </a:r>
              <a:r>
                <a:rPr lang="en-US" altLang="en-US" sz="2800" b="1" dirty="0">
                  <a:latin typeface="Arial"/>
                  <a:ea typeface="Aptos" panose="020B0004020202020204" pitchFamily="34" charset="0"/>
                  <a:cs typeface="Arial"/>
                </a:rPr>
                <a:t> and in 3 species (mouse, rat, dog)</a:t>
              </a:r>
              <a:endParaRPr lang="en-US" altLang="en-US" sz="2800" dirty="0">
                <a:latin typeface="Arial"/>
                <a:cs typeface="Arial"/>
              </a:endParaRPr>
            </a:p>
          </p:txBody>
        </p:sp>
        <p:sp>
          <p:nvSpPr>
            <p:cNvPr id="926722574" name="TextBox 926722573">
              <a:extLst>
                <a:ext uri="{FF2B5EF4-FFF2-40B4-BE49-F238E27FC236}">
                  <a16:creationId xmlns:a16="http://schemas.microsoft.com/office/drawing/2014/main" id="{96735389-C43C-D145-49B4-10D6E2E0C523}"/>
                </a:ext>
              </a:extLst>
            </p:cNvPr>
            <p:cNvSpPr txBox="1"/>
            <p:nvPr/>
          </p:nvSpPr>
          <p:spPr>
            <a:xfrm>
              <a:off x="4618610" y="16360793"/>
              <a:ext cx="1449436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000" b="1" dirty="0" err="1"/>
                <a:t>tazbentetol</a:t>
              </a:r>
              <a:endParaRPr lang="en-US" sz="2000" b="1" dirty="0"/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156DBEF8-44D7-CDA7-DE07-013AE91EB8A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10164" y="20966227"/>
            <a:ext cx="10150571" cy="89278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BD9804A-2F6A-F35F-9854-01B0956B6C3E}"/>
              </a:ext>
            </a:extLst>
          </p:cNvPr>
          <p:cNvSpPr txBox="1"/>
          <p:nvPr/>
        </p:nvSpPr>
        <p:spPr>
          <a:xfrm>
            <a:off x="32650821" y="10673774"/>
            <a:ext cx="82382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800"/>
              <a:t>N = 10</a:t>
            </a:r>
          </a:p>
        </p:txBody>
      </p:sp>
      <p:sp>
        <p:nvSpPr>
          <p:cNvPr id="23" name="Text 4">
            <a:extLst>
              <a:ext uri="{FF2B5EF4-FFF2-40B4-BE49-F238E27FC236}">
                <a16:creationId xmlns:a16="http://schemas.microsoft.com/office/drawing/2014/main" id="{304CBBB1-749E-8DEC-857E-3EA7B94DD10E}"/>
              </a:ext>
            </a:extLst>
          </p:cNvPr>
          <p:cNvSpPr/>
          <p:nvPr/>
        </p:nvSpPr>
        <p:spPr>
          <a:xfrm>
            <a:off x="377369" y="38503293"/>
            <a:ext cx="9576532" cy="941832"/>
          </a:xfrm>
          <a:prstGeom prst="rect">
            <a:avLst/>
          </a:prstGeom>
          <a:noFill/>
          <a:ln w="19050">
            <a:solidFill>
              <a:srgbClr val="477581"/>
            </a:solidFill>
          </a:ln>
        </p:spPr>
        <p:txBody>
          <a:bodyPr wrap="square" lIns="0" tIns="0" rIns="0" bIns="0" rtlCol="0" anchor="ctr"/>
          <a:lstStyle/>
          <a:p>
            <a:pPr marL="227013" lvl="1">
              <a:spcAft>
                <a:spcPts val="300"/>
              </a:spcAft>
              <a:buClr>
                <a:srgbClr val="0060A8"/>
              </a:buClr>
              <a:buSzPct val="100000"/>
            </a:pPr>
            <a:r>
              <a:rPr lang="en-US" sz="2400" dirty="0">
                <a:ea typeface="Roboto"/>
                <a:cs typeface="Roboto"/>
              </a:rPr>
              <a:t>50% of participants were on a stable dose of donepezil prior to trial entry, which was maintained throughout the trial</a:t>
            </a:r>
          </a:p>
        </p:txBody>
      </p:sp>
    </p:spTree>
    <p:extLst>
      <p:ext uri="{BB962C8B-B14F-4D97-AF65-F5344CB8AC3E}">
        <p14:creationId xmlns:p14="http://schemas.microsoft.com/office/powerpoint/2010/main" val="4529599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90818751fba29ecfbb5ee63"/>
  <p:tag name="FIGURESLIDEID" val="cb301f58-fa4b-4a62-8eee-df6160aa0eef"/>
  <p:tag name="SELECTIONIDS" val="7b0f41f3-5b6c-452f-831b-8c5d6133e908"/>
  <p:tag name="TRANSPARENTBACKGROUND" val="true"/>
  <p:tag name="VERSION" val="1762196110206"/>
  <p:tag name="TITLE" val="SPG302-ALZ-Select"/>
  <p:tag name="CREATORNAME" val="Ernest Pedapati"/>
  <p:tag name="DATEINSERTED" val="1762196110269"/>
  <p:tag name="DPI" val="300"/>
  <p:tag name="BIOJSON" val="{&quot;id&quot;:&quot;af808c00-5f11-4f11-938a-b01301bf226a&quot;,&quot;objects&quot;:{&quot;7b0f41f3-5b6c-452f-831b-8c5d6133e908&quot;:{&quot;id&quot;:&quot;7b0f41f3-5b6c-452f-831b-8c5d6133e908&quot;,&quot;name&quot;:&quot;image.png&quot;,&quot;type&quot;:&quot;FIGURE_OBJECT&quot;,&quot;relativeTransform&quot;:{&quot;translate&quot;:{&quot;x&quot;:319.5419981187283,&quot;y&quot;:-41.22759360725996},&quot;rotate&quot;:0,&quot;skewX&quot;:0,&quot;scale&quot;:{&quot;x&quot;:1.8330666541248555,&quot;y&quot;:1.8330666541248555}},&quot;image&quot;:{&quot;url&quot;:&quot;https://core.services.biorender.com/api/uploads/noredirect/6908bd02a8ecfd7be3620c43/1762180354034_a946abae-8610-44c8-aa70-bbb54c80b63c_icon.png&quot;,&quot;isPremium&quot;:false,&quot;isSignedURL&quot;:true,&quot;size&quot;:{&quot;x&quot;:300,&quot;y&quot;:161.80555555555557}},&quot;source&quot;:{&quot;id&quot;:&quot;6908bd02a8ecfd7be3620c43&quot;,&quot;type&quot;:&quot;UPLOADS&quot;},&quot;isPremium&quot;:false,&quot;parent&quot;:{&quot;type&quot;:&quot;CHILD&quot;,&quot;parentId&quot;:&quot;cb301f58-fa4b-4a62-8eee-df6160aa0eef&quot;,&quot;order&quot;:&quot;4&quot;}},&quot;cb301f58-fa4b-4a62-8eee-df6160aa0eef&quot;:{&quot;id&quot;:&quot;cb301f58-fa4b-4a62-8eee-df6160aa0eef&quot;,&quot;type&quot;:&quot;FIGURE_OBJECT&quot;,&quot;document&quot;:{&quot;type&quot;:&quot;FIGURE&quot;,&quot;canvasType&quot;:&quot;FIGURE&quot;,&quot;units&quot;:&quot;cm&quot;,&quot;title&quot;:&quot;Introduction&quot;,&quot;aspectRatio&quot;:1.7777777777777777},&quot;parent&quot;:{&quot;type&quot;:&quot;DOCUMENT&quot;,&quot;parentId&quot;:&quot;af808c00-5f11-4f11-938a-b01301bf226a&quot;,&quot;order&quot;:&quot;955&quot;},&quot;source&quot;:{&quot;id&quot;:&quot;670feedf6aa688bf1ab0be07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0feedf6aa688bf1ab0be07&quot;,&quot;type&quot;:&quot;TEMPLATES&quot;}}}}"/>
</p:tagLst>
</file>

<file path=ppt/theme/theme1.xml><?xml version="1.0" encoding="utf-8"?>
<a:theme xmlns:a="http://schemas.openxmlformats.org/drawingml/2006/main" name="Spinogenix">
  <a:themeElements>
    <a:clrScheme name="Spinogenix new">
      <a:dk1>
        <a:srgbClr val="142651"/>
      </a:dk1>
      <a:lt1>
        <a:srgbClr val="FFFFFF"/>
      </a:lt1>
      <a:dk2>
        <a:srgbClr val="343538"/>
      </a:dk2>
      <a:lt2>
        <a:srgbClr val="D5CBB9"/>
      </a:lt2>
      <a:accent1>
        <a:srgbClr val="A3763B"/>
      </a:accent1>
      <a:accent2>
        <a:srgbClr val="E2EEF4"/>
      </a:accent2>
      <a:accent3>
        <a:srgbClr val="0E76BD"/>
      </a:accent3>
      <a:accent4>
        <a:srgbClr val="87BADD"/>
      </a:accent4>
      <a:accent5>
        <a:srgbClr val="A8A9AD"/>
      </a:accent5>
      <a:accent6>
        <a:srgbClr val="C00000"/>
      </a:accent6>
      <a:hlink>
        <a:srgbClr val="F9AB0F"/>
      </a:hlink>
      <a:folHlink>
        <a:srgbClr val="A3763B"/>
      </a:folHlink>
    </a:clrScheme>
    <a:fontScheme name="Spinogenix">
      <a:majorFont>
        <a:latin typeface="Cambri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12700"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custClrLst>
    <a:custClr name="gray eye 2">
      <a:srgbClr val="D6CDBC"/>
    </a:custClr>
    <a:custClr name="gray eye 3">
      <a:srgbClr val="F5F2EE"/>
    </a:custClr>
    <a:custClr name="blue eye 2">
      <a:srgbClr val="C6D3DC"/>
    </a:custClr>
    <a:custClr name="blue eye 3">
      <a:srgbClr val="F6FBFF"/>
    </a:custClr>
    <a:custClr name="green eye 2">
      <a:srgbClr val="9DA28E"/>
    </a:custClr>
    <a:custClr name="green eye 3">
      <a:srgbClr val="E6E8E3"/>
    </a:custClr>
    <a:custClr name="hazel eye 2">
      <a:srgbClr val="D0BA88"/>
    </a:custClr>
    <a:custClr name="hazel eye 3">
      <a:srgbClr val="F3EEE1"/>
    </a:custClr>
    <a:custClr name="amber eye 2">
      <a:srgbClr val="EEA86B"/>
    </a:custClr>
    <a:custClr name="amber eye 3">
      <a:srgbClr val="FBE9DA"/>
    </a:custClr>
    <a:custClr name="brown eye 2">
      <a:srgbClr val="925D31"/>
    </a:custClr>
    <a:custClr name="brown eye 3">
      <a:srgbClr val="E4D6CB"/>
    </a:custClr>
    <a:custClr name="bright orange">
      <a:srgbClr val="F87523"/>
    </a:custClr>
    <a:custClr name="bright peach">
      <a:srgbClr val="FFDCBE"/>
    </a:custClr>
    <a:custClr name="bright olive">
      <a:srgbClr val="8B8831"/>
    </a:custClr>
    <a:custClr name="bright sage">
      <a:srgbClr val="A8AC6F"/>
    </a:custClr>
    <a:custClr name="bright lavender">
      <a:srgbClr val="B4BFF4"/>
    </a:custClr>
    <a:custClr name="bright teal">
      <a:srgbClr val="2E4C54"/>
    </a:custClr>
    <a:custClr>
      <a:srgbClr val="000000"/>
    </a:custClr>
    <a:custClr>
      <a:srgbClr val="000000"/>
    </a:custClr>
  </a:custClrLst>
  <a:extLst>
    <a:ext uri="{05A4C25C-085E-4340-85A3-A5531E510DB2}">
      <thm15:themeFamily xmlns:thm15="http://schemas.microsoft.com/office/thememl/2012/main" name="Spinogenix" id="{FCBDEF5F-6B50-4375-B815-16DC5C01661F}" vid="{D66D9D7C-FF85-496F-9FC6-99E18AF2EED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4d114bd0-24f8-4aab-a1d7-2e6250dd1c0c">
      <Terms xmlns="http://schemas.microsoft.com/office/infopath/2007/PartnerControls"/>
    </lcf76f155ced4ddcb4097134ff3c332f>
    <Location xmlns="24095c02-8405-4c40-a983-86c63fb50c8c" xsi:nil="true"/>
    <TaxCatchAll xmlns="c2faa99c-e269-41ac-83ea-5514b22672d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0387DA4B218341815F5EDC6E704180" ma:contentTypeVersion="816" ma:contentTypeDescription="Create a new document." ma:contentTypeScope="" ma:versionID="7b4a29a39e39a95d8fc0867512861170">
  <xsd:schema xmlns:xsd="http://www.w3.org/2001/XMLSchema" xmlns:xs="http://www.w3.org/2001/XMLSchema" xmlns:p="http://schemas.microsoft.com/office/2006/metadata/properties" xmlns:ns1="http://schemas.microsoft.com/sharepoint/v3" xmlns:ns2="24095c02-8405-4c40-a983-86c63fb50c8c" xmlns:ns3="4d114bd0-24f8-4aab-a1d7-2e6250dd1c0c" xmlns:ns4="4112b97c-d7d5-45d6-b72b-1dd6e72c197f" xmlns:ns5="c2faa99c-e269-41ac-83ea-5514b22672d7" targetNamespace="http://schemas.microsoft.com/office/2006/metadata/properties" ma:root="true" ma:fieldsID="b001b78590b19f0177a5604fc44fff42" ns1:_="" ns2:_="" ns3:_="" ns4:_="" ns5:_="">
    <xsd:import namespace="http://schemas.microsoft.com/sharepoint/v3"/>
    <xsd:import namespace="24095c02-8405-4c40-a983-86c63fb50c8c"/>
    <xsd:import namespace="4d114bd0-24f8-4aab-a1d7-2e6250dd1c0c"/>
    <xsd:import namespace="4112b97c-d7d5-45d6-b72b-1dd6e72c197f"/>
    <xsd:import namespace="c2faa99c-e269-41ac-83ea-5514b22672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4:SharedWithUsers" minOccurs="0"/>
                <xsd:element ref="ns4:SharedWithDetails" minOccurs="0"/>
                <xsd:element ref="ns2:Location" minOccurs="0"/>
                <xsd:element ref="ns3:a4561055-10dd-4e7a-961f-1c1d1b243f18CountryOrRegion" minOccurs="0"/>
                <xsd:element ref="ns3:a4561055-10dd-4e7a-961f-1c1d1b243f18State" minOccurs="0"/>
                <xsd:element ref="ns3:a4561055-10dd-4e7a-961f-1c1d1b243f18City" minOccurs="0"/>
                <xsd:element ref="ns3:a4561055-10dd-4e7a-961f-1c1d1b243f18PostalCode" minOccurs="0"/>
                <xsd:element ref="ns3:a4561055-10dd-4e7a-961f-1c1d1b243f18Street" minOccurs="0"/>
                <xsd:element ref="ns3:a4561055-10dd-4e7a-961f-1c1d1b243f18GeoLoc" minOccurs="0"/>
                <xsd:element ref="ns3:a4561055-10dd-4e7a-961f-1c1d1b243f18DispName" minOccurs="0"/>
                <xsd:element ref="ns2:MediaServiceDateTaken" minOccurs="0"/>
                <xsd:element ref="ns2:MediaLengthInSeconds" minOccurs="0"/>
                <xsd:element ref="ns5:TaxCatchAll" minOccurs="0"/>
                <xsd:element ref="ns1:_ip_UnifiedCompliancePolicyProperties" minOccurs="0"/>
                <xsd:element ref="ns1:_ip_UnifiedCompliancePolicyUIActio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3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3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095c02-8405-4c40-a983-86c63fb50c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ocation" ma:index="18" nillable="true" ma:displayName="Location" ma:format="Dropdown" ma:internalName="Location">
      <xsd:simpleType>
        <xsd:restriction base="dms:Unknown"/>
      </xsd:simpleType>
    </xsd:element>
    <xsd:element name="MediaServiceDateTaken" ma:index="2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114bd0-24f8-4aab-a1d7-2e6250dd1c0c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e0241335-7dd2-4741-9099-1dc8514f70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a4561055-10dd-4e7a-961f-1c1d1b243f18CountryOrRegion" ma:index="19" nillable="true" ma:displayName="Location: Country/Region" ma:internalName="CountryOrRegion" ma:readOnly="true">
      <xsd:simpleType>
        <xsd:restriction base="dms:Text"/>
      </xsd:simpleType>
    </xsd:element>
    <xsd:element name="a4561055-10dd-4e7a-961f-1c1d1b243f18State" ma:index="20" nillable="true" ma:displayName="Location: State" ma:internalName="State" ma:readOnly="true">
      <xsd:simpleType>
        <xsd:restriction base="dms:Text"/>
      </xsd:simpleType>
    </xsd:element>
    <xsd:element name="a4561055-10dd-4e7a-961f-1c1d1b243f18City" ma:index="21" nillable="true" ma:displayName="Location: City" ma:internalName="City" ma:readOnly="true">
      <xsd:simpleType>
        <xsd:restriction base="dms:Text"/>
      </xsd:simpleType>
    </xsd:element>
    <xsd:element name="a4561055-10dd-4e7a-961f-1c1d1b243f18PostalCode" ma:index="22" nillable="true" ma:displayName="Location: Postal Code" ma:internalName="PostalCode" ma:readOnly="true">
      <xsd:simpleType>
        <xsd:restriction base="dms:Text"/>
      </xsd:simpleType>
    </xsd:element>
    <xsd:element name="a4561055-10dd-4e7a-961f-1c1d1b243f18Street" ma:index="23" nillable="true" ma:displayName="Location: Street" ma:internalName="Street" ma:readOnly="true">
      <xsd:simpleType>
        <xsd:restriction base="dms:Text"/>
      </xsd:simpleType>
    </xsd:element>
    <xsd:element name="a4561055-10dd-4e7a-961f-1c1d1b243f18GeoLoc" ma:index="24" nillable="true" ma:displayName="Location: Coordinates" ma:internalName="GeoLoc" ma:readOnly="true">
      <xsd:simpleType>
        <xsd:restriction base="dms:Unknown"/>
      </xsd:simpleType>
    </xsd:element>
    <xsd:element name="a4561055-10dd-4e7a-961f-1c1d1b243f18DispName" ma:index="25" nillable="true" ma:displayName="Location: Name" ma:internalName="DispName" ma:readOnly="true">
      <xsd:simpleType>
        <xsd:restriction base="dms:Text"/>
      </xsd:simpleType>
    </xsd:element>
    <xsd:element name="MediaServiceLocation" ma:index="3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12b97c-d7d5-45d6-b72b-1dd6e72c197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faa99c-e269-41ac-83ea-5514b22672d7" elementFormDefault="qualified">
    <xsd:import namespace="http://schemas.microsoft.com/office/2006/documentManagement/types"/>
    <xsd:import namespace="http://schemas.microsoft.com/office/infopath/2007/PartnerControls"/>
    <xsd:element name="TaxCatchAll" ma:index="29" nillable="true" ma:displayName="Taxonomy Catch All Column" ma:hidden="true" ma:list="{69e31fd7-77c2-4941-b272-444ad3e3e8c5}" ma:internalName="TaxCatchAll" ma:showField="CatchAllData" ma:web="c2faa99c-e269-41ac-83ea-5514b22672d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DC3038F-CEAC-4357-B0BC-EB88993768D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78ABC8-8025-4963-A4AF-8979ACFB1700}">
  <ds:schemaRefs>
    <ds:schemaRef ds:uri="http://purl.org/dc/elements/1.1/"/>
    <ds:schemaRef ds:uri="http://schemas.openxmlformats.org/package/2006/metadata/core-properties"/>
    <ds:schemaRef ds:uri="http://schemas.microsoft.com/sharepoint/v3"/>
    <ds:schemaRef ds:uri="http://purl.org/dc/terms/"/>
    <ds:schemaRef ds:uri="http://schemas.microsoft.com/office/infopath/2007/PartnerControls"/>
    <ds:schemaRef ds:uri="c2faa99c-e269-41ac-83ea-5514b22672d7"/>
    <ds:schemaRef ds:uri="http://schemas.microsoft.com/office/2006/metadata/properties"/>
    <ds:schemaRef ds:uri="4112b97c-d7d5-45d6-b72b-1dd6e72c197f"/>
    <ds:schemaRef ds:uri="http://www.w3.org/XML/1998/namespace"/>
    <ds:schemaRef ds:uri="http://schemas.microsoft.com/office/2006/documentManagement/types"/>
    <ds:schemaRef ds:uri="4d114bd0-24f8-4aab-a1d7-2e6250dd1c0c"/>
    <ds:schemaRef ds:uri="24095c02-8405-4c40-a983-86c63fb50c8c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C2D1FDF-3189-440A-9268-E60347E5ADC2}">
  <ds:schemaRefs>
    <ds:schemaRef ds:uri="24095c02-8405-4c40-a983-86c63fb50c8c"/>
    <ds:schemaRef ds:uri="4112b97c-d7d5-45d6-b72b-1dd6e72c197f"/>
    <ds:schemaRef ds:uri="4d114bd0-24f8-4aab-a1d7-2e6250dd1c0c"/>
    <ds:schemaRef ds:uri="c2faa99c-e269-41ac-83ea-5514b22672d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b9254067-1d47-445e-9d78-f51872a32ceb}" enabled="0" method="" siteId="{b9254067-1d47-445e-9d78-f51872a32ce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1255</Words>
  <Application>Microsoft Office PowerPoint</Application>
  <PresentationFormat>Custom</PresentationFormat>
  <Paragraphs>209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Aptos</vt:lpstr>
      <vt:lpstr>Arial</vt:lpstr>
      <vt:lpstr>Cambria</vt:lpstr>
      <vt:lpstr>Candara</vt:lpstr>
      <vt:lpstr>Courier New</vt:lpstr>
      <vt:lpstr>Roboto</vt:lpstr>
      <vt:lpstr>Roboto Condensed</vt:lpstr>
      <vt:lpstr>Segoe UI</vt:lpstr>
      <vt:lpstr>Segoe UI Semibold</vt:lpstr>
      <vt:lpstr>Wingdings</vt:lpstr>
      <vt:lpstr>Spinogenix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Whitney Vanderklish</dc:creator>
  <cp:lastModifiedBy>Sharron Gargosky</cp:lastModifiedBy>
  <cp:revision>37</cp:revision>
  <dcterms:created xsi:type="dcterms:W3CDTF">2025-05-08T01:56:19Z</dcterms:created>
  <dcterms:modified xsi:type="dcterms:W3CDTF">2026-07-10T19:52:35Z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0x010100440387DA4B218341815F5EDC6E704180</vt:lpwstr>
  </property>
  <property fmtid="{D5CDD505-2E9C-101B-9397-08002B2CF9AE}" pid="3" name="MediaServiceImageTags">
    <vt:lpwstr/>
  </property>
</Properties>
</file>