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147472561" r:id="rId5"/>
  </p:sldIdLst>
  <p:sldSz cx="41148000" cy="41148000"/>
  <p:notesSz cx="6858000" cy="9144000"/>
  <p:defaultTextStyle>
    <a:defPPr>
      <a:defRPr lang="en-US"/>
    </a:defPPr>
    <a:lvl1pPr marL="0" algn="l" defTabSz="3950208" rtl="0" eaLnBrk="1" latinLnBrk="0" hangingPunct="1">
      <a:defRPr sz="7776" kern="1200">
        <a:solidFill>
          <a:schemeClr val="tx1"/>
        </a:solidFill>
        <a:latin typeface="+mn-lt"/>
        <a:ea typeface="+mn-ea"/>
        <a:cs typeface="+mn-cs"/>
      </a:defRPr>
    </a:lvl1pPr>
    <a:lvl2pPr marL="1975104" algn="l" defTabSz="3950208" rtl="0" eaLnBrk="1" latinLnBrk="0" hangingPunct="1">
      <a:defRPr sz="7776" kern="1200">
        <a:solidFill>
          <a:schemeClr val="tx1"/>
        </a:solidFill>
        <a:latin typeface="+mn-lt"/>
        <a:ea typeface="+mn-ea"/>
        <a:cs typeface="+mn-cs"/>
      </a:defRPr>
    </a:lvl2pPr>
    <a:lvl3pPr marL="3950208" algn="l" defTabSz="3950208" rtl="0" eaLnBrk="1" latinLnBrk="0" hangingPunct="1">
      <a:defRPr sz="7776" kern="1200">
        <a:solidFill>
          <a:schemeClr val="tx1"/>
        </a:solidFill>
        <a:latin typeface="+mn-lt"/>
        <a:ea typeface="+mn-ea"/>
        <a:cs typeface="+mn-cs"/>
      </a:defRPr>
    </a:lvl3pPr>
    <a:lvl4pPr marL="5925312" algn="l" defTabSz="3950208" rtl="0" eaLnBrk="1" latinLnBrk="0" hangingPunct="1">
      <a:defRPr sz="7776" kern="1200">
        <a:solidFill>
          <a:schemeClr val="tx1"/>
        </a:solidFill>
        <a:latin typeface="+mn-lt"/>
        <a:ea typeface="+mn-ea"/>
        <a:cs typeface="+mn-cs"/>
      </a:defRPr>
    </a:lvl4pPr>
    <a:lvl5pPr marL="7900416" algn="l" defTabSz="3950208" rtl="0" eaLnBrk="1" latinLnBrk="0" hangingPunct="1">
      <a:defRPr sz="7776" kern="1200">
        <a:solidFill>
          <a:schemeClr val="tx1"/>
        </a:solidFill>
        <a:latin typeface="+mn-lt"/>
        <a:ea typeface="+mn-ea"/>
        <a:cs typeface="+mn-cs"/>
      </a:defRPr>
    </a:lvl5pPr>
    <a:lvl6pPr marL="9875520" algn="l" defTabSz="3950208" rtl="0" eaLnBrk="1" latinLnBrk="0" hangingPunct="1">
      <a:defRPr sz="7776" kern="1200">
        <a:solidFill>
          <a:schemeClr val="tx1"/>
        </a:solidFill>
        <a:latin typeface="+mn-lt"/>
        <a:ea typeface="+mn-ea"/>
        <a:cs typeface="+mn-cs"/>
      </a:defRPr>
    </a:lvl6pPr>
    <a:lvl7pPr marL="11850624" algn="l" defTabSz="3950208" rtl="0" eaLnBrk="1" latinLnBrk="0" hangingPunct="1">
      <a:defRPr sz="7776" kern="1200">
        <a:solidFill>
          <a:schemeClr val="tx1"/>
        </a:solidFill>
        <a:latin typeface="+mn-lt"/>
        <a:ea typeface="+mn-ea"/>
        <a:cs typeface="+mn-cs"/>
      </a:defRPr>
    </a:lvl7pPr>
    <a:lvl8pPr marL="13825728" algn="l" defTabSz="3950208" rtl="0" eaLnBrk="1" latinLnBrk="0" hangingPunct="1">
      <a:defRPr sz="7776" kern="1200">
        <a:solidFill>
          <a:schemeClr val="tx1"/>
        </a:solidFill>
        <a:latin typeface="+mn-lt"/>
        <a:ea typeface="+mn-ea"/>
        <a:cs typeface="+mn-cs"/>
      </a:defRPr>
    </a:lvl8pPr>
    <a:lvl9pPr marL="15800832" algn="l" defTabSz="3950208" rtl="0" eaLnBrk="1" latinLnBrk="0" hangingPunct="1">
      <a:defRPr sz="777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960" userDrawn="1">
          <p15:clr>
            <a:srgbClr val="A4A3A4"/>
          </p15:clr>
        </p15:guide>
        <p15:guide id="2" pos="129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3BF771-102F-0DBA-E0E7-272D64442A21}" name="Peter Vanderklish" initials="PV" userId="S::peter@spinogenix.com::4492ec34-bbdb-4505-b916-87a9169cd409" providerId="AD"/>
  <p188:author id="{D70CE0AA-809A-8AD0-C2D5-F19378EA0935}" name="Sharron Gargosky" initials="SG" userId="Sharron Gargosky" providerId="None"/>
  <p188:author id="{3474B2D4-6BC7-7BAC-5878-63AAAD7AC0CD}" name="Stella Sarraf" initials="SS" userId="S::stella@spinogenix.com::3b60cd57-8ba6-443d-a11e-039d96988ca0" providerId="AD"/>
  <p188:author id="{7A1525EF-56D0-353B-5568-9E279A691BA5}" name="Sharron Gargosky" initials="SG" userId="S::sharron.gargosky@spinogenix.com::3c5bc1ea-70af-4009-bfb2-ee4f47dcb00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A28E"/>
    <a:srgbClr val="81854D"/>
    <a:srgbClr val="477581"/>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3506" y="-3000"/>
      </p:cViewPr>
      <p:guideLst>
        <p:guide orient="horz" pos="12960"/>
        <p:guide pos="129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A486F8-78EB-4E23-A5E7-0A9B65681EC2}" type="datetimeFigureOut">
              <a:rPr lang="en-US" smtClean="0"/>
              <a:t>8/2/2025</a:t>
            </a:fld>
            <a:endParaRPr lang="en-US" dirty="0"/>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576F-9C53-45E9-9A18-6DC7847B0D9D}" type="slidenum">
              <a:rPr lang="en-US" smtClean="0"/>
              <a:t>‹#›</a:t>
            </a:fld>
            <a:endParaRPr lang="en-US" dirty="0"/>
          </a:p>
        </p:txBody>
      </p:sp>
    </p:spTree>
    <p:extLst>
      <p:ext uri="{BB962C8B-B14F-4D97-AF65-F5344CB8AC3E}">
        <p14:creationId xmlns:p14="http://schemas.microsoft.com/office/powerpoint/2010/main" val="3591714430"/>
      </p:ext>
    </p:extLst>
  </p:cSld>
  <p:clrMap bg1="lt1" tx1="dk1" bg2="lt2" tx2="dk2" accent1="accent1" accent2="accent2" accent3="accent3" accent4="accent4" accent5="accent5" accent6="accent6" hlink="hlink" folHlink="folHlink"/>
  <p:notesStyle>
    <a:lvl1pPr marL="0" algn="l" defTabSz="3950208" rtl="0" eaLnBrk="1" latinLnBrk="0" hangingPunct="1">
      <a:defRPr sz="5184" kern="1200">
        <a:solidFill>
          <a:schemeClr val="tx1"/>
        </a:solidFill>
        <a:latin typeface="+mn-lt"/>
        <a:ea typeface="+mn-ea"/>
        <a:cs typeface="+mn-cs"/>
      </a:defRPr>
    </a:lvl1pPr>
    <a:lvl2pPr marL="1975104" algn="l" defTabSz="3950208" rtl="0" eaLnBrk="1" latinLnBrk="0" hangingPunct="1">
      <a:defRPr sz="5184" kern="1200">
        <a:solidFill>
          <a:schemeClr val="tx1"/>
        </a:solidFill>
        <a:latin typeface="+mn-lt"/>
        <a:ea typeface="+mn-ea"/>
        <a:cs typeface="+mn-cs"/>
      </a:defRPr>
    </a:lvl2pPr>
    <a:lvl3pPr marL="3950208" algn="l" defTabSz="3950208" rtl="0" eaLnBrk="1" latinLnBrk="0" hangingPunct="1">
      <a:defRPr sz="5184" kern="1200">
        <a:solidFill>
          <a:schemeClr val="tx1"/>
        </a:solidFill>
        <a:latin typeface="+mn-lt"/>
        <a:ea typeface="+mn-ea"/>
        <a:cs typeface="+mn-cs"/>
      </a:defRPr>
    </a:lvl3pPr>
    <a:lvl4pPr marL="5925312" algn="l" defTabSz="3950208" rtl="0" eaLnBrk="1" latinLnBrk="0" hangingPunct="1">
      <a:defRPr sz="5184" kern="1200">
        <a:solidFill>
          <a:schemeClr val="tx1"/>
        </a:solidFill>
        <a:latin typeface="+mn-lt"/>
        <a:ea typeface="+mn-ea"/>
        <a:cs typeface="+mn-cs"/>
      </a:defRPr>
    </a:lvl4pPr>
    <a:lvl5pPr marL="7900416" algn="l" defTabSz="3950208" rtl="0" eaLnBrk="1" latinLnBrk="0" hangingPunct="1">
      <a:defRPr sz="5184" kern="1200">
        <a:solidFill>
          <a:schemeClr val="tx1"/>
        </a:solidFill>
        <a:latin typeface="+mn-lt"/>
        <a:ea typeface="+mn-ea"/>
        <a:cs typeface="+mn-cs"/>
      </a:defRPr>
    </a:lvl5pPr>
    <a:lvl6pPr marL="9875520" algn="l" defTabSz="3950208" rtl="0" eaLnBrk="1" latinLnBrk="0" hangingPunct="1">
      <a:defRPr sz="5184" kern="1200">
        <a:solidFill>
          <a:schemeClr val="tx1"/>
        </a:solidFill>
        <a:latin typeface="+mn-lt"/>
        <a:ea typeface="+mn-ea"/>
        <a:cs typeface="+mn-cs"/>
      </a:defRPr>
    </a:lvl6pPr>
    <a:lvl7pPr marL="11850624" algn="l" defTabSz="3950208" rtl="0" eaLnBrk="1" latinLnBrk="0" hangingPunct="1">
      <a:defRPr sz="5184" kern="1200">
        <a:solidFill>
          <a:schemeClr val="tx1"/>
        </a:solidFill>
        <a:latin typeface="+mn-lt"/>
        <a:ea typeface="+mn-ea"/>
        <a:cs typeface="+mn-cs"/>
      </a:defRPr>
    </a:lvl7pPr>
    <a:lvl8pPr marL="13825728" algn="l" defTabSz="3950208" rtl="0" eaLnBrk="1" latinLnBrk="0" hangingPunct="1">
      <a:defRPr sz="5184" kern="1200">
        <a:solidFill>
          <a:schemeClr val="tx1"/>
        </a:solidFill>
        <a:latin typeface="+mn-lt"/>
        <a:ea typeface="+mn-ea"/>
        <a:cs typeface="+mn-cs"/>
      </a:defRPr>
    </a:lvl8pPr>
    <a:lvl9pPr marL="15800832" algn="l" defTabSz="3950208" rtl="0" eaLnBrk="1" latinLnBrk="0" hangingPunct="1">
      <a:defRPr sz="51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54576F-9C53-45E9-9A18-6DC7847B0D9D}" type="slidenum">
              <a:rPr lang="en-US" smtClean="0"/>
              <a:t>1</a:t>
            </a:fld>
            <a:endParaRPr lang="en-US" dirty="0"/>
          </a:p>
        </p:txBody>
      </p:sp>
    </p:spTree>
    <p:extLst>
      <p:ext uri="{BB962C8B-B14F-4D97-AF65-F5344CB8AC3E}">
        <p14:creationId xmlns:p14="http://schemas.microsoft.com/office/powerpoint/2010/main" val="3033112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623EEF-91B0-A923-4F1F-EE24D4A2284E}"/>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5383DF49-0399-FB40-3ADD-452D7F2AABE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DE9C046-69AD-34E8-8CA9-229E9E091B3F}"/>
              </a:ext>
            </a:extLst>
          </p:cNvPr>
          <p:cNvSpPr>
            <a:spLocks noGrp="1"/>
          </p:cNvSpPr>
          <p:nvPr>
            <p:ph type="sldNum" sz="quarter" idx="12"/>
          </p:nvPr>
        </p:nvSpPr>
        <p:spPr/>
        <p:txBody>
          <a:bodyPr/>
          <a:lstStyle/>
          <a:p>
            <a:fld id="{46C0F3BA-C9F5-4CFF-A1A2-A12978094B25}" type="slidenum">
              <a:rPr lang="en-US" smtClean="0"/>
              <a:t>‹#›</a:t>
            </a:fld>
            <a:endParaRPr lang="en-US" dirty="0"/>
          </a:p>
        </p:txBody>
      </p:sp>
    </p:spTree>
    <p:extLst>
      <p:ext uri="{BB962C8B-B14F-4D97-AF65-F5344CB8AC3E}">
        <p14:creationId xmlns:p14="http://schemas.microsoft.com/office/powerpoint/2010/main" val="371771846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9532B8F0-ACBF-94B1-8C87-1F558533B9F5}"/>
              </a:ext>
            </a:extLst>
          </p:cNvPr>
          <p:cNvSpPr>
            <a:spLocks noGrp="1"/>
          </p:cNvSpPr>
          <p:nvPr>
            <p:ph type="sldNum" sz="quarter" idx="4"/>
          </p:nvPr>
        </p:nvSpPr>
        <p:spPr>
          <a:xfrm>
            <a:off x="37729552" y="38855661"/>
            <a:ext cx="2015796" cy="2197098"/>
          </a:xfrm>
          <a:prstGeom prst="rect">
            <a:avLst/>
          </a:prstGeom>
        </p:spPr>
        <p:txBody>
          <a:bodyPr vert="horz" lIns="91440" tIns="45720" rIns="91440" bIns="45720" rtlCol="0" anchor="ctr"/>
          <a:lstStyle>
            <a:lvl1pPr algn="r">
              <a:defRPr sz="1333">
                <a:solidFill>
                  <a:schemeClr val="accent5"/>
                </a:solidFill>
              </a:defRPr>
            </a:lvl1pPr>
          </a:lstStyle>
          <a:p>
            <a:fld id="{E394C70C-7B7C-4FB9-B6E1-F97899D1C31C}" type="slidenum">
              <a:rPr lang="en-US" smtClean="0"/>
              <a:t>‹#›</a:t>
            </a:fld>
            <a:endParaRPr lang="en-US" dirty="0"/>
          </a:p>
        </p:txBody>
      </p:sp>
      <p:sp>
        <p:nvSpPr>
          <p:cNvPr id="15" name="Footer Placeholder 14">
            <a:extLst>
              <a:ext uri="{FF2B5EF4-FFF2-40B4-BE49-F238E27FC236}">
                <a16:creationId xmlns:a16="http://schemas.microsoft.com/office/drawing/2014/main" id="{5194D65C-2228-1E1C-3006-451A34702B3D}"/>
              </a:ext>
            </a:extLst>
          </p:cNvPr>
          <p:cNvSpPr>
            <a:spLocks noGrp="1"/>
          </p:cNvSpPr>
          <p:nvPr>
            <p:ph type="ftr" sz="quarter" idx="3"/>
          </p:nvPr>
        </p:nvSpPr>
        <p:spPr>
          <a:xfrm>
            <a:off x="23842097" y="38855661"/>
            <a:ext cx="13887450" cy="2197098"/>
          </a:xfrm>
          <a:prstGeom prst="rect">
            <a:avLst/>
          </a:prstGeom>
        </p:spPr>
        <p:txBody>
          <a:bodyPr vert="horz" lIns="91440" tIns="45720" rIns="91440" bIns="45720" rtlCol="0" anchor="ctr"/>
          <a:lstStyle>
            <a:lvl1pPr algn="r">
              <a:defRPr sz="1067">
                <a:solidFill>
                  <a:schemeClr val="accent5"/>
                </a:solidFill>
              </a:defRPr>
            </a:lvl1pPr>
          </a:lstStyle>
          <a:p>
            <a:endParaRPr lang="en-US" dirty="0"/>
          </a:p>
        </p:txBody>
      </p:sp>
    </p:spTree>
    <p:extLst>
      <p:ext uri="{BB962C8B-B14F-4D97-AF65-F5344CB8AC3E}">
        <p14:creationId xmlns:p14="http://schemas.microsoft.com/office/powerpoint/2010/main" val="3451505419"/>
      </p:ext>
    </p:extLst>
  </p:cSld>
  <p:clrMap bg1="lt1" tx1="dk1" bg2="dk2" tx2="lt2" accent1="accent1" accent2="accent2" accent3="accent3" accent4="accent4" accent5="accent5" accent6="accent6" hlink="hlink" folHlink="folHlink"/>
  <p:sldLayoutIdLst>
    <p:sldLayoutId id="2147483661"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3200" b="0" i="0" u="none" strike="noStrike" cap="none">
          <a:solidFill>
            <a:schemeClr val="bg1"/>
          </a:solidFill>
          <a:latin typeface="Cambria" panose="02040503050406030204" pitchFamily="18" charset="0"/>
          <a:ea typeface="Cambria" panose="02040503050406030204" pitchFamily="18" charset="0"/>
          <a:cs typeface="Segoe UI" panose="020B0502040204020203" pitchFamily="34" charset="0"/>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80990" marR="0" lvl="0" indent="-380990" algn="l" rtl="0" eaLnBrk="1" hangingPunct="1">
        <a:lnSpc>
          <a:spcPct val="100000"/>
        </a:lnSpc>
        <a:spcBef>
          <a:spcPts val="0"/>
        </a:spcBef>
        <a:spcAft>
          <a:spcPts val="800"/>
        </a:spcAft>
        <a:buClr>
          <a:schemeClr val="accent3"/>
        </a:buClr>
        <a:buFont typeface="Arial" panose="020B0604020202020204" pitchFamily="34" charset="0"/>
        <a:buChar char="•"/>
        <a:defRPr sz="2400" b="0" i="0" u="none" strike="noStrike" cap="none">
          <a:solidFill>
            <a:srgbClr val="343538"/>
          </a:solidFill>
          <a:latin typeface="+mn-lt"/>
          <a:ea typeface="Quire Sans" panose="020B0502040400020003" pitchFamily="34" charset="0"/>
          <a:cs typeface="Quire Sans" panose="020B0502040400020003" pitchFamily="34" charset="0"/>
          <a:sym typeface="Arial"/>
        </a:defRPr>
      </a:lvl1pPr>
      <a:lvl2pPr marL="1066773" marR="0" lvl="1" indent="-270927" algn="l" rtl="0" eaLnBrk="1" hangingPunct="1">
        <a:lnSpc>
          <a:spcPct val="100000"/>
        </a:lnSpc>
        <a:spcBef>
          <a:spcPts val="0"/>
        </a:spcBef>
        <a:spcAft>
          <a:spcPts val="800"/>
        </a:spcAft>
        <a:buClr>
          <a:schemeClr val="accent3"/>
        </a:buClr>
        <a:buFont typeface="Wingdings" panose="05000000000000000000" pitchFamily="2" charset="2"/>
        <a:buChar char="§"/>
        <a:defRPr sz="2400" b="0" i="0" u="none" strike="noStrike" cap="none">
          <a:solidFill>
            <a:srgbClr val="343538"/>
          </a:solidFill>
          <a:latin typeface="+mn-lt"/>
          <a:ea typeface="Quire Sans" panose="020B0502040400020003" pitchFamily="34" charset="0"/>
          <a:cs typeface="Quire Sans" panose="020B0502040400020003" pitchFamily="34" charset="0"/>
          <a:sym typeface="Arial"/>
        </a:defRPr>
      </a:lvl2pPr>
      <a:lvl3pPr marL="1676358" marR="0" lvl="2" indent="-270927" algn="l" rtl="0" eaLnBrk="1" hangingPunct="1">
        <a:lnSpc>
          <a:spcPct val="100000"/>
        </a:lnSpc>
        <a:spcBef>
          <a:spcPts val="0"/>
        </a:spcBef>
        <a:spcAft>
          <a:spcPts val="800"/>
        </a:spcAft>
        <a:buClr>
          <a:schemeClr val="accent3"/>
        </a:buClr>
        <a:buFont typeface="Arial" panose="020B0604020202020204" pitchFamily="34" charset="0"/>
        <a:buChar char="•"/>
        <a:defRPr sz="2400" b="0" i="0" u="none" strike="noStrike" cap="none">
          <a:solidFill>
            <a:srgbClr val="343538"/>
          </a:solidFill>
          <a:latin typeface="+mn-lt"/>
          <a:ea typeface="Quire Sans" panose="020B0502040400020003" pitchFamily="34" charset="0"/>
          <a:cs typeface="Quire Sans" panose="020B0502040400020003" pitchFamily="34" charset="0"/>
          <a:sym typeface="Arial"/>
        </a:defRPr>
      </a:lvl3pPr>
      <a:lvl4pPr marL="2396007" marR="0" lvl="3" indent="-380990" algn="l" rtl="0" eaLnBrk="1" hangingPunct="1">
        <a:lnSpc>
          <a:spcPct val="100000"/>
        </a:lnSpc>
        <a:spcBef>
          <a:spcPts val="0"/>
        </a:spcBef>
        <a:spcAft>
          <a:spcPts val="800"/>
        </a:spcAft>
        <a:buClr>
          <a:schemeClr val="accent3"/>
        </a:buClr>
        <a:buFont typeface="Segoe UI" panose="020B0502040204020203" pitchFamily="34" charset="0"/>
        <a:buChar char="−"/>
        <a:defRPr sz="2400" b="0" i="0" u="none" strike="noStrike" cap="none">
          <a:solidFill>
            <a:srgbClr val="343538"/>
          </a:solidFill>
          <a:latin typeface="+mn-lt"/>
          <a:ea typeface="Quire Sans" panose="020B0502040400020003" pitchFamily="34" charset="0"/>
          <a:cs typeface="Quire Sans" panose="020B0502040400020003" pitchFamily="34" charset="0"/>
          <a:sym typeface="Arial"/>
        </a:defRPr>
      </a:lvl4pPr>
      <a:lvl5pPr marL="2895528" marR="0" lvl="4" indent="-270927" algn="l" rtl="0" eaLnBrk="1" hangingPunct="1">
        <a:lnSpc>
          <a:spcPct val="100000"/>
        </a:lnSpc>
        <a:spcBef>
          <a:spcPts val="0"/>
        </a:spcBef>
        <a:spcAft>
          <a:spcPts val="800"/>
        </a:spcAft>
        <a:buClr>
          <a:schemeClr val="accent3"/>
        </a:buClr>
        <a:buFont typeface="Arial" panose="020B0604020202020204" pitchFamily="34" charset="0"/>
        <a:buChar char="•"/>
        <a:defRPr sz="2400" b="0" i="0" u="none" strike="noStrike" cap="none">
          <a:solidFill>
            <a:srgbClr val="343538"/>
          </a:solidFill>
          <a:latin typeface="+mn-lt"/>
          <a:ea typeface="Quire Sans" panose="020B0502040400020003" pitchFamily="34" charset="0"/>
          <a:cs typeface="Quire Sans" panose="020B0502040400020003" pitchFamily="34" charset="0"/>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3" orient="horz" pos="9720" userDrawn="1">
          <p15:clr>
            <a:srgbClr val="F26B43"/>
          </p15:clr>
        </p15:guide>
        <p15:guide id="15" pos="648" userDrawn="1">
          <p15:clr>
            <a:srgbClr val="F26B43"/>
          </p15:clr>
        </p15:guide>
        <p15:guide id="16" orient="horz" pos="4536"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emf"/><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emf"/><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emf"/><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em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BAD91-DC75-658E-D8FB-09B2075FB3A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0673B04-CD3D-BE2B-F225-A78EDD835A42}"/>
              </a:ext>
            </a:extLst>
          </p:cNvPr>
          <p:cNvSpPr txBox="1"/>
          <p:nvPr/>
        </p:nvSpPr>
        <p:spPr>
          <a:xfrm>
            <a:off x="585492" y="1586799"/>
            <a:ext cx="39038645" cy="3539430"/>
          </a:xfrm>
          <a:prstGeom prst="rect">
            <a:avLst/>
          </a:prstGeom>
          <a:noFill/>
        </p:spPr>
        <p:txBody>
          <a:bodyPr wrap="square" lIns="91440" tIns="45720" rIns="91440" bIns="45720" rtlCol="0" anchor="t">
            <a:spAutoFit/>
          </a:bodyPr>
          <a:lstStyle/>
          <a:p>
            <a:pPr algn="ctr"/>
            <a:r>
              <a:rPr lang="en-US" sz="7200" b="1" dirty="0">
                <a:solidFill>
                  <a:schemeClr val="bg2"/>
                </a:solidFill>
              </a:rPr>
              <a:t>Early positive signals of cognitive outcomes in mild to moderate Alzheimer patients </a:t>
            </a:r>
          </a:p>
          <a:p>
            <a:pPr algn="ctr"/>
            <a:r>
              <a:rPr lang="en-US" sz="7200" b="1" dirty="0">
                <a:solidFill>
                  <a:schemeClr val="bg2"/>
                </a:solidFill>
              </a:rPr>
              <a:t>treated with the synaptic regenerative small molecule, SPG302</a:t>
            </a:r>
          </a:p>
          <a:p>
            <a:pPr algn="ctr"/>
            <a:r>
              <a:rPr lang="en-US" sz="3600" b="1" dirty="0">
                <a:solidFill>
                  <a:schemeClr val="bg2"/>
                </a:solidFill>
                <a:latin typeface="Arial"/>
                <a:cs typeface="Arial"/>
              </a:rPr>
              <a:t>Lauren Priest</a:t>
            </a:r>
            <a:r>
              <a:rPr lang="en-US" sz="3600" b="1" baseline="30000" dirty="0">
                <a:solidFill>
                  <a:schemeClr val="bg2"/>
                </a:solidFill>
                <a:latin typeface="Arial"/>
                <a:cs typeface="Arial"/>
              </a:rPr>
              <a:t>1</a:t>
            </a:r>
            <a:r>
              <a:rPr lang="en-US" sz="3600" b="1" dirty="0">
                <a:solidFill>
                  <a:schemeClr val="bg2"/>
                </a:solidFill>
                <a:latin typeface="Arial"/>
                <a:cs typeface="Arial"/>
              </a:rPr>
              <a:t>, Bruce Brew</a:t>
            </a:r>
            <a:r>
              <a:rPr lang="en-US" sz="3600" b="1" baseline="30000" dirty="0">
                <a:solidFill>
                  <a:schemeClr val="bg2"/>
                </a:solidFill>
                <a:latin typeface="Arial"/>
                <a:cs typeface="Arial"/>
              </a:rPr>
              <a:t>2</a:t>
            </a:r>
            <a:r>
              <a:rPr lang="en-US" sz="3600" b="1" dirty="0">
                <a:solidFill>
                  <a:schemeClr val="bg2"/>
                </a:solidFill>
                <a:latin typeface="Arial"/>
                <a:cs typeface="Arial"/>
              </a:rPr>
              <a:t>,</a:t>
            </a:r>
            <a:r>
              <a:rPr lang="en-US" sz="3600" b="1" baseline="30000" dirty="0">
                <a:solidFill>
                  <a:schemeClr val="bg2"/>
                </a:solidFill>
                <a:latin typeface="Arial"/>
                <a:cs typeface="Arial"/>
              </a:rPr>
              <a:t> </a:t>
            </a:r>
            <a:r>
              <a:rPr lang="en-US" sz="3600" b="1" dirty="0">
                <a:solidFill>
                  <a:schemeClr val="bg2"/>
                </a:solidFill>
                <a:latin typeface="Arial"/>
                <a:cs typeface="Arial"/>
              </a:rPr>
              <a:t>Aimee Cazyer</a:t>
            </a:r>
            <a:r>
              <a:rPr lang="en-US" sz="3600" b="1" baseline="30000" dirty="0">
                <a:solidFill>
                  <a:schemeClr val="bg2"/>
                </a:solidFill>
                <a:latin typeface="Arial"/>
                <a:cs typeface="Arial"/>
              </a:rPr>
              <a:t>1</a:t>
            </a:r>
            <a:r>
              <a:rPr lang="en-US" sz="3600" b="1" dirty="0">
                <a:solidFill>
                  <a:schemeClr val="bg2"/>
                </a:solidFill>
                <a:latin typeface="Arial"/>
                <a:cs typeface="Arial"/>
              </a:rPr>
              <a:t>, Valerie Bramah</a:t>
            </a:r>
            <a:r>
              <a:rPr lang="en-US" sz="3600" b="1" baseline="30000" dirty="0">
                <a:solidFill>
                  <a:schemeClr val="bg2"/>
                </a:solidFill>
                <a:latin typeface="Arial"/>
                <a:cs typeface="Arial"/>
              </a:rPr>
              <a:t>2</a:t>
            </a:r>
            <a:r>
              <a:rPr lang="en-US" sz="3600" b="1" dirty="0">
                <a:solidFill>
                  <a:schemeClr val="bg2"/>
                </a:solidFill>
                <a:latin typeface="Arial"/>
                <a:cs typeface="Arial"/>
              </a:rPr>
              <a:t>, Pete Vanderklish</a:t>
            </a:r>
            <a:r>
              <a:rPr lang="en-US" sz="3600" b="1" baseline="30000" dirty="0">
                <a:solidFill>
                  <a:schemeClr val="bg2"/>
                </a:solidFill>
                <a:latin typeface="Arial"/>
                <a:cs typeface="Arial"/>
              </a:rPr>
              <a:t>3</a:t>
            </a:r>
            <a:r>
              <a:rPr lang="en-US" sz="3600" b="1" dirty="0">
                <a:solidFill>
                  <a:schemeClr val="bg2"/>
                </a:solidFill>
                <a:latin typeface="Arial"/>
                <a:cs typeface="Arial"/>
              </a:rPr>
              <a:t>, Craig Erickson</a:t>
            </a:r>
            <a:r>
              <a:rPr lang="en-US" sz="3600" b="1" baseline="30000" dirty="0">
                <a:solidFill>
                  <a:schemeClr val="bg2"/>
                </a:solidFill>
                <a:latin typeface="Arial"/>
                <a:cs typeface="Arial"/>
              </a:rPr>
              <a:t>3</a:t>
            </a:r>
            <a:r>
              <a:rPr lang="en-US" sz="3600" b="1" dirty="0">
                <a:solidFill>
                  <a:schemeClr val="bg2"/>
                </a:solidFill>
                <a:latin typeface="Arial"/>
                <a:cs typeface="Arial"/>
              </a:rPr>
              <a:t>, Christopher Schuring</a:t>
            </a:r>
            <a:r>
              <a:rPr lang="en-US" sz="3600" b="1" baseline="30000" dirty="0">
                <a:solidFill>
                  <a:schemeClr val="bg2"/>
                </a:solidFill>
                <a:latin typeface="Arial"/>
                <a:cs typeface="Arial"/>
              </a:rPr>
              <a:t>3, </a:t>
            </a:r>
            <a:r>
              <a:rPr lang="en-US" sz="3600" b="1" dirty="0">
                <a:solidFill>
                  <a:schemeClr val="bg2"/>
                </a:solidFill>
                <a:latin typeface="Arial"/>
                <a:cs typeface="Arial"/>
              </a:rPr>
              <a:t>Sharron Gargosky</a:t>
            </a:r>
            <a:r>
              <a:rPr lang="en-US" sz="3600" b="1" baseline="30000" dirty="0">
                <a:solidFill>
                  <a:schemeClr val="bg2"/>
                </a:solidFill>
                <a:latin typeface="Arial"/>
                <a:cs typeface="Arial"/>
              </a:rPr>
              <a:t>3</a:t>
            </a:r>
            <a:r>
              <a:rPr lang="en-US" sz="3600" b="1" dirty="0">
                <a:solidFill>
                  <a:schemeClr val="bg2"/>
                </a:solidFill>
                <a:latin typeface="Arial"/>
                <a:cs typeface="Arial"/>
              </a:rPr>
              <a:t>, Stella Sarraf</a:t>
            </a:r>
            <a:r>
              <a:rPr lang="en-US" sz="3600" b="1" baseline="30000" dirty="0">
                <a:solidFill>
                  <a:schemeClr val="bg2"/>
                </a:solidFill>
                <a:latin typeface="Arial"/>
                <a:cs typeface="Arial"/>
              </a:rPr>
              <a:t>3</a:t>
            </a:r>
          </a:p>
          <a:p>
            <a:pPr algn="ctr"/>
            <a:r>
              <a:rPr lang="en-US" sz="3600" baseline="30000" dirty="0">
                <a:solidFill>
                  <a:schemeClr val="bg2"/>
                </a:solidFill>
                <a:latin typeface="Arial" panose="020B0604020202020204" pitchFamily="34" charset="0"/>
                <a:cs typeface="Arial" panose="020B0604020202020204" pitchFamily="34" charset="0"/>
              </a:rPr>
              <a:t>1</a:t>
            </a:r>
            <a:r>
              <a:rPr lang="en-US" sz="3600" dirty="0">
                <a:solidFill>
                  <a:schemeClr val="bg2"/>
                </a:solidFill>
                <a:latin typeface="Arial" panose="020B0604020202020204" pitchFamily="34" charset="0"/>
                <a:cs typeface="Arial" panose="020B0604020202020204" pitchFamily="34" charset="0"/>
              </a:rPr>
              <a:t> Flinders Medical Center, Australia; </a:t>
            </a:r>
            <a:r>
              <a:rPr lang="en-US" sz="3600" baseline="30000" dirty="0">
                <a:solidFill>
                  <a:schemeClr val="bg2"/>
                </a:solidFill>
                <a:latin typeface="Arial" panose="020B0604020202020204" pitchFamily="34" charset="0"/>
                <a:cs typeface="Arial" panose="020B0604020202020204" pitchFamily="34" charset="0"/>
              </a:rPr>
              <a:t>2</a:t>
            </a:r>
            <a:r>
              <a:rPr lang="en-US" sz="3600" dirty="0">
                <a:solidFill>
                  <a:schemeClr val="bg2"/>
                </a:solidFill>
                <a:latin typeface="Arial" panose="020B0604020202020204" pitchFamily="34" charset="0"/>
                <a:cs typeface="Arial" panose="020B0604020202020204" pitchFamily="34" charset="0"/>
              </a:rPr>
              <a:t> St Vincent’s Hospital, Australia; </a:t>
            </a:r>
            <a:r>
              <a:rPr lang="en-US" sz="3600" baseline="30000" dirty="0">
                <a:solidFill>
                  <a:schemeClr val="bg2"/>
                </a:solidFill>
                <a:latin typeface="Arial" panose="020B0604020202020204" pitchFamily="34" charset="0"/>
                <a:cs typeface="Arial" panose="020B0604020202020204" pitchFamily="34" charset="0"/>
              </a:rPr>
              <a:t>3</a:t>
            </a:r>
            <a:r>
              <a:rPr lang="en-US" sz="3600" dirty="0">
                <a:solidFill>
                  <a:schemeClr val="bg2"/>
                </a:solidFill>
                <a:latin typeface="Arial" panose="020B0604020202020204" pitchFamily="34" charset="0"/>
                <a:cs typeface="Arial" panose="020B0604020202020204" pitchFamily="34" charset="0"/>
              </a:rPr>
              <a:t> Spinogenix, USA</a:t>
            </a:r>
          </a:p>
        </p:txBody>
      </p:sp>
      <p:sp>
        <p:nvSpPr>
          <p:cNvPr id="3" name="Rectangle 2">
            <a:extLst>
              <a:ext uri="{FF2B5EF4-FFF2-40B4-BE49-F238E27FC236}">
                <a16:creationId xmlns:a16="http://schemas.microsoft.com/office/drawing/2014/main" id="{D0C8E85E-C0C9-CBD9-23CA-52255AD8B287}"/>
              </a:ext>
            </a:extLst>
          </p:cNvPr>
          <p:cNvSpPr/>
          <p:nvPr/>
        </p:nvSpPr>
        <p:spPr>
          <a:xfrm>
            <a:off x="0" y="-1"/>
            <a:ext cx="41148000" cy="1097280"/>
          </a:xfrm>
          <a:prstGeom prst="rect">
            <a:avLst/>
          </a:prstGeom>
          <a:solidFill>
            <a:srgbClr val="0070C0"/>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39E4F14-DAC3-ADA9-6553-88BDA00A7CFC}"/>
              </a:ext>
            </a:extLst>
          </p:cNvPr>
          <p:cNvSpPr/>
          <p:nvPr/>
        </p:nvSpPr>
        <p:spPr>
          <a:xfrm>
            <a:off x="-25979" y="5045266"/>
            <a:ext cx="41148000" cy="182880"/>
          </a:xfrm>
          <a:prstGeom prst="rect">
            <a:avLst/>
          </a:prstGeom>
          <a:solidFill>
            <a:srgbClr val="A8AC6F"/>
          </a:solidFill>
          <a:ln w="12700">
            <a:solidFill>
              <a:srgbClr val="A8A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logo with blue and white dots&#10;&#10;Description automatically generated">
            <a:extLst>
              <a:ext uri="{FF2B5EF4-FFF2-40B4-BE49-F238E27FC236}">
                <a16:creationId xmlns:a16="http://schemas.microsoft.com/office/drawing/2014/main" id="{3044B74D-CB18-D5DC-8959-7BC6D80CC1E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18886" y="1354927"/>
            <a:ext cx="3232237" cy="2179418"/>
          </a:xfrm>
          <a:prstGeom prst="rect">
            <a:avLst/>
          </a:prstGeom>
        </p:spPr>
      </p:pic>
      <p:pic>
        <p:nvPicPr>
          <p:cNvPr id="1028" name="Picture 4" descr="Welcome To St Vincent's Public Hospital Sydney - St Vincent's Hospital  Sydney">
            <a:extLst>
              <a:ext uri="{FF2B5EF4-FFF2-40B4-BE49-F238E27FC236}">
                <a16:creationId xmlns:a16="http://schemas.microsoft.com/office/drawing/2014/main" id="{069074FD-C1D6-ED5C-3B24-97CC6B51C4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68581" y="3422819"/>
            <a:ext cx="2860533" cy="13233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42AD78B-301F-0275-AAF2-A2A33453478A}"/>
              </a:ext>
            </a:extLst>
          </p:cNvPr>
          <p:cNvPicPr>
            <a:picLocks noChangeAspect="1"/>
          </p:cNvPicPr>
          <p:nvPr/>
        </p:nvPicPr>
        <p:blipFill>
          <a:blip r:embed="rId5"/>
          <a:srcRect l="59246" t="13535" r="8786" b="50000"/>
          <a:stretch>
            <a:fillRect/>
          </a:stretch>
        </p:blipFill>
        <p:spPr>
          <a:xfrm>
            <a:off x="37392525" y="1363002"/>
            <a:ext cx="3511033" cy="1686674"/>
          </a:xfrm>
          <a:prstGeom prst="rect">
            <a:avLst/>
          </a:prstGeom>
        </p:spPr>
      </p:pic>
      <p:sp>
        <p:nvSpPr>
          <p:cNvPr id="9" name="Rectangle 8">
            <a:extLst>
              <a:ext uri="{FF2B5EF4-FFF2-40B4-BE49-F238E27FC236}">
                <a16:creationId xmlns:a16="http://schemas.microsoft.com/office/drawing/2014/main" id="{45B0989E-A76F-5616-DC29-A072F82AEFD4}"/>
              </a:ext>
            </a:extLst>
          </p:cNvPr>
          <p:cNvSpPr/>
          <p:nvPr/>
        </p:nvSpPr>
        <p:spPr>
          <a:xfrm>
            <a:off x="554159" y="7118915"/>
            <a:ext cx="9601200" cy="6870917"/>
          </a:xfrm>
          <a:prstGeom prst="rect">
            <a:avLst/>
          </a:prstGeom>
          <a:noFill/>
          <a:ln w="571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800" b="1" dirty="0">
              <a:solidFill>
                <a:schemeClr val="bg2"/>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96BE8F09-CE4B-6A4D-D615-08FE18E34741}"/>
              </a:ext>
            </a:extLst>
          </p:cNvPr>
          <p:cNvSpPr/>
          <p:nvPr/>
        </p:nvSpPr>
        <p:spPr>
          <a:xfrm>
            <a:off x="575127" y="5743209"/>
            <a:ext cx="9601200" cy="914400"/>
          </a:xfrm>
          <a:prstGeom prst="rect">
            <a:avLst/>
          </a:prstGeom>
          <a:solidFill>
            <a:srgbClr val="0070C0"/>
          </a:solidFill>
          <a:ln w="571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Background</a:t>
            </a:r>
          </a:p>
        </p:txBody>
      </p:sp>
      <p:sp>
        <p:nvSpPr>
          <p:cNvPr id="17" name="Rectangle 16">
            <a:extLst>
              <a:ext uri="{FF2B5EF4-FFF2-40B4-BE49-F238E27FC236}">
                <a16:creationId xmlns:a16="http://schemas.microsoft.com/office/drawing/2014/main" id="{270438FD-7753-9ED4-407B-35DCD4F30631}"/>
              </a:ext>
            </a:extLst>
          </p:cNvPr>
          <p:cNvSpPr/>
          <p:nvPr/>
        </p:nvSpPr>
        <p:spPr>
          <a:xfrm>
            <a:off x="531299" y="33447854"/>
            <a:ext cx="9601200" cy="914400"/>
          </a:xfrm>
          <a:prstGeom prst="rect">
            <a:avLst/>
          </a:prstGeom>
          <a:solidFill>
            <a:schemeClr val="bg1">
              <a:lumMod val="50000"/>
            </a:schemeClr>
          </a:solidFill>
          <a:ln w="571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Phase 2a Trial of SPG302 in AD</a:t>
            </a:r>
          </a:p>
        </p:txBody>
      </p:sp>
      <p:sp>
        <p:nvSpPr>
          <p:cNvPr id="24" name="Rectangle 23">
            <a:extLst>
              <a:ext uri="{FF2B5EF4-FFF2-40B4-BE49-F238E27FC236}">
                <a16:creationId xmlns:a16="http://schemas.microsoft.com/office/drawing/2014/main" id="{4E329826-EE64-1A41-B531-255037E35271}"/>
              </a:ext>
            </a:extLst>
          </p:cNvPr>
          <p:cNvSpPr/>
          <p:nvPr/>
        </p:nvSpPr>
        <p:spPr>
          <a:xfrm>
            <a:off x="10965359" y="5743209"/>
            <a:ext cx="29535120" cy="914400"/>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Results</a:t>
            </a:r>
          </a:p>
        </p:txBody>
      </p:sp>
      <p:sp>
        <p:nvSpPr>
          <p:cNvPr id="25" name="Rectangle 24">
            <a:extLst>
              <a:ext uri="{FF2B5EF4-FFF2-40B4-BE49-F238E27FC236}">
                <a16:creationId xmlns:a16="http://schemas.microsoft.com/office/drawing/2014/main" id="{DDC180C3-F944-0EB4-97F2-21608951C53D}"/>
              </a:ext>
            </a:extLst>
          </p:cNvPr>
          <p:cNvSpPr/>
          <p:nvPr/>
        </p:nvSpPr>
        <p:spPr>
          <a:xfrm>
            <a:off x="10965359" y="21669513"/>
            <a:ext cx="19721273" cy="7284442"/>
          </a:xfrm>
          <a:prstGeom prst="rect">
            <a:avLst/>
          </a:prstGeom>
          <a:no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600" dirty="0">
              <a:solidFill>
                <a:schemeClr val="bg2"/>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2DC36D89-B2E3-EF08-C08B-921D1F48FE7F}"/>
              </a:ext>
            </a:extLst>
          </p:cNvPr>
          <p:cNvSpPr/>
          <p:nvPr/>
        </p:nvSpPr>
        <p:spPr>
          <a:xfrm>
            <a:off x="10984700" y="20272769"/>
            <a:ext cx="9601200" cy="1005840"/>
          </a:xfrm>
          <a:prstGeom prst="rect">
            <a:avLst/>
          </a:prstGeom>
          <a:solidFill>
            <a:srgbClr val="A8AC6F"/>
          </a:solid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600" b="1" dirty="0">
                <a:solidFill>
                  <a:schemeClr val="bg1"/>
                </a:solidFill>
                <a:latin typeface="Arial"/>
                <a:cs typeface="Arial"/>
              </a:rPr>
              <a:t>SMMSE 4-week placebo-controlled period</a:t>
            </a:r>
            <a:endParaRPr lang="en-US" sz="3600" b="1" dirty="0">
              <a:solidFill>
                <a:schemeClr val="bg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5CD11F71-5BD0-D417-D1DD-EE676983AEF5}"/>
              </a:ext>
            </a:extLst>
          </p:cNvPr>
          <p:cNvSpPr/>
          <p:nvPr/>
        </p:nvSpPr>
        <p:spPr>
          <a:xfrm>
            <a:off x="10965359" y="13672446"/>
            <a:ext cx="19723608" cy="640080"/>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Safety &amp; Tolerability</a:t>
            </a:r>
          </a:p>
        </p:txBody>
      </p:sp>
      <p:sp>
        <p:nvSpPr>
          <p:cNvPr id="39" name="TextBox 38">
            <a:extLst>
              <a:ext uri="{FF2B5EF4-FFF2-40B4-BE49-F238E27FC236}">
                <a16:creationId xmlns:a16="http://schemas.microsoft.com/office/drawing/2014/main" id="{C8D0324B-F2B5-4CA7-DD51-6B6BE9AF0CF2}"/>
              </a:ext>
            </a:extLst>
          </p:cNvPr>
          <p:cNvSpPr txBox="1"/>
          <p:nvPr/>
        </p:nvSpPr>
        <p:spPr>
          <a:xfrm>
            <a:off x="585492" y="7151265"/>
            <a:ext cx="9585541" cy="6878806"/>
          </a:xfrm>
          <a:prstGeom prst="rect">
            <a:avLst/>
          </a:prstGeom>
          <a:noFill/>
        </p:spPr>
        <p:txBody>
          <a:bodyPr wrap="square" lIns="91440" tIns="45720" rIns="91440" bIns="45720" rtlCol="0" anchor="t">
            <a:spAutoFit/>
          </a:bodyPr>
          <a:lstStyle/>
          <a:p>
            <a:pPr algn="just">
              <a:spcAft>
                <a:spcPts val="600"/>
              </a:spcAft>
            </a:pPr>
            <a:r>
              <a:rPr lang="en-US" sz="2400" b="1" dirty="0">
                <a:latin typeface="Arial"/>
                <a:cs typeface="Arial"/>
              </a:rPr>
              <a:t>Spinogenix has developed a novel small molecule synaptic regenerative therapy, SPG302, to restore synapses in AD (and other synaptopathies), with the goal of helping patients recover lost function. </a:t>
            </a:r>
          </a:p>
          <a:p>
            <a:pPr algn="just">
              <a:spcAft>
                <a:spcPts val="600"/>
              </a:spcAft>
            </a:pPr>
            <a:endParaRPr lang="en-US" sz="2000" b="1" dirty="0">
              <a:latin typeface="Arial"/>
              <a:cs typeface="Arial"/>
            </a:endParaRPr>
          </a:p>
          <a:p>
            <a:pPr algn="just">
              <a:spcAft>
                <a:spcPts val="600"/>
              </a:spcAft>
            </a:pPr>
            <a:r>
              <a:rPr lang="en-US" sz="2400" b="1" dirty="0">
                <a:latin typeface="Arial"/>
                <a:cs typeface="Arial"/>
              </a:rPr>
              <a:t>This poster presents findings from a Phase 2a trial of SPG302 in AD participants (NCT06427668).</a:t>
            </a:r>
          </a:p>
          <a:p>
            <a:pPr algn="just">
              <a:spcAft>
                <a:spcPts val="600"/>
              </a:spcAft>
            </a:pPr>
            <a:endParaRPr lang="en-US" sz="2000" b="1" dirty="0">
              <a:latin typeface="Arial"/>
              <a:cs typeface="Arial"/>
            </a:endParaRPr>
          </a:p>
          <a:p>
            <a:pPr algn="just">
              <a:spcAft>
                <a:spcPts val="600"/>
              </a:spcAft>
            </a:pPr>
            <a:r>
              <a:rPr lang="en-US" sz="2000" dirty="0">
                <a:latin typeface="Arial"/>
                <a:cs typeface="Arial"/>
              </a:rPr>
              <a:t>Glutamatergic synapse loss is a major proximal cause of cognitive decline in Alzheimer’s disease (AD) that essentially uncouples cortical-limbic circuits involved in learning, memory and cognition</a:t>
            </a:r>
            <a:r>
              <a:rPr lang="en-US" sz="2000" baseline="30000" dirty="0">
                <a:latin typeface="Arial"/>
                <a:cs typeface="Arial"/>
              </a:rPr>
              <a:t>1-6</a:t>
            </a:r>
            <a:r>
              <a:rPr lang="en-US" sz="2000" dirty="0">
                <a:latin typeface="Arial"/>
                <a:cs typeface="Arial"/>
              </a:rPr>
              <a:t>. Most glutamatergic synapses lost in AD have dendritic spines as the postsynaptic element. Studies of spine F-actin regulatory proteins link the loss of axospinous synapses in particular to cognitive decline. Accordingly, retention of dendritic spine synapses is associated with cognitive resilience in the context of AD molecular pathology and in normal aging</a:t>
            </a:r>
            <a:r>
              <a:rPr lang="en-US" sz="2000" baseline="30000" dirty="0">
                <a:latin typeface="Arial"/>
                <a:cs typeface="Arial"/>
              </a:rPr>
              <a:t>7-9</a:t>
            </a:r>
            <a:r>
              <a:rPr lang="en-US" sz="2000" dirty="0">
                <a:latin typeface="Arial"/>
                <a:cs typeface="Arial"/>
              </a:rPr>
              <a:t>. Preclinical studies in an AD mouse model support the hypothesis that synaptic regeneration with SPG302 may be efficacious in AD</a:t>
            </a:r>
            <a:r>
              <a:rPr lang="en-US" sz="2000" baseline="30000" dirty="0">
                <a:latin typeface="Arial"/>
                <a:cs typeface="Arial"/>
              </a:rPr>
              <a:t>10</a:t>
            </a:r>
            <a:r>
              <a:rPr lang="en-US" sz="2000" dirty="0">
                <a:latin typeface="Arial"/>
                <a:cs typeface="Arial"/>
              </a:rPr>
              <a:t>.</a:t>
            </a:r>
          </a:p>
          <a:p>
            <a:pPr algn="just"/>
            <a:r>
              <a:rPr lang="en-US" altLang="en-US" sz="2000" dirty="0">
                <a:solidFill>
                  <a:srgbClr val="000000"/>
                </a:solidFill>
                <a:latin typeface="Arial"/>
                <a:ea typeface="Aptos" panose="020B0004020202020204" pitchFamily="34" charset="0"/>
                <a:cs typeface="Arial"/>
              </a:rPr>
              <a:t>Results from an initial cohort of mild-to-moderate AD participants treated with 300mg oral SPG302 q.d. (NCT06427668) are presented</a:t>
            </a:r>
            <a:r>
              <a:rPr lang="en-US" sz="2400" dirty="0">
                <a:solidFill>
                  <a:srgbClr val="000000"/>
                </a:solidFill>
                <a:latin typeface="Arial"/>
                <a:cs typeface="Arial"/>
              </a:rPr>
              <a:t>.</a:t>
            </a:r>
            <a:endParaRPr lang="en-US" sz="2400" dirty="0">
              <a:latin typeface="Arial"/>
              <a:cs typeface="Arial"/>
            </a:endParaRPr>
          </a:p>
        </p:txBody>
      </p:sp>
      <p:sp>
        <p:nvSpPr>
          <p:cNvPr id="55" name="Rectangle 54">
            <a:extLst>
              <a:ext uri="{FF2B5EF4-FFF2-40B4-BE49-F238E27FC236}">
                <a16:creationId xmlns:a16="http://schemas.microsoft.com/office/drawing/2014/main" id="{2A516D44-1832-FBE0-DE69-8485FDA9F645}"/>
              </a:ext>
            </a:extLst>
          </p:cNvPr>
          <p:cNvSpPr/>
          <p:nvPr/>
        </p:nvSpPr>
        <p:spPr>
          <a:xfrm>
            <a:off x="575127" y="14255572"/>
            <a:ext cx="9601200" cy="640080"/>
          </a:xfrm>
          <a:prstGeom prst="rect">
            <a:avLst/>
          </a:prstGeom>
          <a:solidFill>
            <a:srgbClr val="0070C0"/>
          </a:solidFill>
          <a:ln w="571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bg1"/>
                </a:solidFill>
                <a:latin typeface="Arial" panose="020B0604020202020204" pitchFamily="34" charset="0"/>
                <a:cs typeface="Arial" panose="020B0604020202020204" pitchFamily="34" charset="0"/>
              </a:rPr>
              <a:t>SPG302</a:t>
            </a:r>
          </a:p>
        </p:txBody>
      </p:sp>
      <p:sp>
        <p:nvSpPr>
          <p:cNvPr id="926722603" name="TextBox 926722602">
            <a:extLst>
              <a:ext uri="{FF2B5EF4-FFF2-40B4-BE49-F238E27FC236}">
                <a16:creationId xmlns:a16="http://schemas.microsoft.com/office/drawing/2014/main" id="{740C456B-CF7E-812F-C01E-29D33FFD86D6}"/>
              </a:ext>
            </a:extLst>
          </p:cNvPr>
          <p:cNvSpPr txBox="1"/>
          <p:nvPr/>
        </p:nvSpPr>
        <p:spPr>
          <a:xfrm>
            <a:off x="10936318" y="38901146"/>
            <a:ext cx="19750313" cy="1754326"/>
          </a:xfrm>
          <a:prstGeom prst="rect">
            <a:avLst/>
          </a:prstGeom>
          <a:noFill/>
        </p:spPr>
        <p:txBody>
          <a:bodyPr wrap="square" rtlCol="0">
            <a:spAutoFit/>
          </a:bodyPr>
          <a:lstStyle/>
          <a:p>
            <a:pPr algn="just"/>
            <a:r>
              <a:rPr lang="en-US" sz="3600" b="1" dirty="0">
                <a:latin typeface="Arial" panose="020B0604020202020204" pitchFamily="34" charset="0"/>
                <a:cs typeface="Arial" panose="020B0604020202020204" pitchFamily="34" charset="0"/>
              </a:rPr>
              <a:t>SPG302 treatment was associated with rapid and significant improvements in SMMSE and CDR-SB measures, supporting the hypothesis that synaptic regeneration may improve symptoms in AD.</a:t>
            </a:r>
          </a:p>
        </p:txBody>
      </p:sp>
      <p:sp>
        <p:nvSpPr>
          <p:cNvPr id="1054" name="Rectangle 1053">
            <a:extLst>
              <a:ext uri="{FF2B5EF4-FFF2-40B4-BE49-F238E27FC236}">
                <a16:creationId xmlns:a16="http://schemas.microsoft.com/office/drawing/2014/main" id="{B066FD1A-685C-035F-DA3E-D02337F2D66B}"/>
              </a:ext>
            </a:extLst>
          </p:cNvPr>
          <p:cNvSpPr/>
          <p:nvPr/>
        </p:nvSpPr>
        <p:spPr>
          <a:xfrm>
            <a:off x="31057668" y="19306206"/>
            <a:ext cx="9601200" cy="914400"/>
          </a:xfrm>
          <a:prstGeom prst="rect">
            <a:avLst/>
          </a:prstGeom>
          <a:solidFill>
            <a:schemeClr val="accent2">
              <a:lumMod val="25000"/>
            </a:schemeClr>
          </a:solidFill>
          <a:ln w="57150">
            <a:solidFill>
              <a:schemeClr val="accent2">
                <a:lumMod val="2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Conclusions</a:t>
            </a:r>
          </a:p>
        </p:txBody>
      </p:sp>
      <p:sp>
        <p:nvSpPr>
          <p:cNvPr id="49" name="Rectangle 48">
            <a:extLst>
              <a:ext uri="{FF2B5EF4-FFF2-40B4-BE49-F238E27FC236}">
                <a16:creationId xmlns:a16="http://schemas.microsoft.com/office/drawing/2014/main" id="{CA921B32-504F-FB29-053D-FC44DB88B9F6}"/>
              </a:ext>
            </a:extLst>
          </p:cNvPr>
          <p:cNvSpPr/>
          <p:nvPr/>
        </p:nvSpPr>
        <p:spPr>
          <a:xfrm>
            <a:off x="31078557" y="29632093"/>
            <a:ext cx="9601200" cy="914400"/>
          </a:xfrm>
          <a:prstGeom prst="rect">
            <a:avLst/>
          </a:prstGeom>
          <a:solidFill>
            <a:srgbClr val="9DA28E"/>
          </a:solidFill>
          <a:ln w="57150">
            <a:solidFill>
              <a:srgbClr val="9DA28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Acknowledgements</a:t>
            </a:r>
          </a:p>
        </p:txBody>
      </p:sp>
      <p:grpSp>
        <p:nvGrpSpPr>
          <p:cNvPr id="926722606" name="Group 926722605">
            <a:extLst>
              <a:ext uri="{FF2B5EF4-FFF2-40B4-BE49-F238E27FC236}">
                <a16:creationId xmlns:a16="http://schemas.microsoft.com/office/drawing/2014/main" id="{3CDAD150-DE35-14C1-AF2B-C55747F6663A}"/>
              </a:ext>
            </a:extLst>
          </p:cNvPr>
          <p:cNvGrpSpPr/>
          <p:nvPr/>
        </p:nvGrpSpPr>
        <p:grpSpPr>
          <a:xfrm>
            <a:off x="531300" y="34653722"/>
            <a:ext cx="9601200" cy="6239651"/>
            <a:chOff x="575128" y="33739555"/>
            <a:chExt cx="9601200" cy="6239651"/>
          </a:xfrm>
        </p:grpSpPr>
        <p:sp>
          <p:nvSpPr>
            <p:cNvPr id="11" name="Rectangle 10">
              <a:extLst>
                <a:ext uri="{FF2B5EF4-FFF2-40B4-BE49-F238E27FC236}">
                  <a16:creationId xmlns:a16="http://schemas.microsoft.com/office/drawing/2014/main" id="{287142F4-3118-0DE5-23D1-C68301575CAB}"/>
                </a:ext>
              </a:extLst>
            </p:cNvPr>
            <p:cNvSpPr/>
            <p:nvPr/>
          </p:nvSpPr>
          <p:spPr>
            <a:xfrm>
              <a:off x="575128" y="33739555"/>
              <a:ext cx="9601200" cy="6239651"/>
            </a:xfrm>
            <a:prstGeom prst="rect">
              <a:avLst/>
            </a:prstGeom>
            <a:noFill/>
            <a:ln w="57150">
              <a:solidFill>
                <a:srgbClr val="47758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800" dirty="0">
                <a:solidFill>
                  <a:schemeClr val="bg2"/>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959F2E41-D566-1C92-02D6-AE6438E3D8C2}"/>
                </a:ext>
              </a:extLst>
            </p:cNvPr>
            <p:cNvSpPr txBox="1"/>
            <p:nvPr/>
          </p:nvSpPr>
          <p:spPr>
            <a:xfrm>
              <a:off x="619912" y="33739555"/>
              <a:ext cx="9488046" cy="6209392"/>
            </a:xfrm>
            <a:prstGeom prst="rect">
              <a:avLst/>
            </a:prstGeom>
            <a:noFill/>
            <a:ln>
              <a:solidFill>
                <a:srgbClr val="477581"/>
              </a:solidFill>
            </a:ln>
          </p:spPr>
          <p:txBody>
            <a:bodyPr wrap="square" rtlCol="0">
              <a:spAutoFit/>
            </a:bodyPr>
            <a:lstStyle/>
            <a:p>
              <a:pPr algn="just">
                <a:spcAft>
                  <a:spcPts val="600"/>
                </a:spcAft>
              </a:pPr>
              <a:r>
                <a:rPr lang="en-US" sz="2400" b="1" dirty="0">
                  <a:latin typeface="Arial" panose="020B0604020202020204" pitchFamily="34" charset="0"/>
                  <a:cs typeface="Arial" panose="020B0604020202020204" pitchFamily="34" charset="0"/>
                </a:rPr>
                <a:t>DESIGN</a:t>
              </a:r>
            </a:p>
            <a:p>
              <a:pPr algn="just">
                <a:spcAft>
                  <a:spcPts val="600"/>
                </a:spcAft>
              </a:pPr>
              <a:r>
                <a:rPr lang="en-US" sz="2000" dirty="0">
                  <a:latin typeface="Arial" panose="020B0604020202020204" pitchFamily="34" charset="0"/>
                  <a:cs typeface="Arial" panose="020B0604020202020204" pitchFamily="34" charset="0"/>
                </a:rPr>
                <a:t>Double blinded, Randomized (2:1), Placebo-controlled (4 weeks) period followed by an open label extension of 24 weeks in adults with Mild-to Moderate AD</a:t>
              </a:r>
            </a:p>
            <a:p>
              <a:pPr algn="just">
                <a:spcAft>
                  <a:spcPts val="600"/>
                </a:spcAft>
              </a:pPr>
              <a:r>
                <a:rPr lang="en-US" sz="2000" dirty="0">
                  <a:latin typeface="Arial" panose="020B0604020202020204" pitchFamily="34" charset="0"/>
                  <a:cs typeface="Arial" panose="020B0604020202020204" pitchFamily="34" charset="0"/>
                </a:rPr>
                <a:t>4-week open label duration prompted by rapid activity of SPG302 in preclinical models</a:t>
              </a:r>
            </a:p>
            <a:p>
              <a:pPr algn="just">
                <a:spcAft>
                  <a:spcPts val="600"/>
                </a:spcAft>
              </a:pPr>
              <a:endParaRPr lang="en-US" sz="2000" dirty="0">
                <a:latin typeface="Arial" panose="020B0604020202020204" pitchFamily="34" charset="0"/>
                <a:cs typeface="Arial" panose="020B0604020202020204" pitchFamily="34" charset="0"/>
              </a:endParaRPr>
            </a:p>
            <a:p>
              <a:pPr algn="just">
                <a:spcAft>
                  <a:spcPts val="600"/>
                </a:spcAft>
              </a:pPr>
              <a:endParaRPr lang="en-US" sz="2800" dirty="0">
                <a:latin typeface="Arial" panose="020B0604020202020204" pitchFamily="34" charset="0"/>
                <a:cs typeface="Arial" panose="020B0604020202020204" pitchFamily="34" charset="0"/>
              </a:endParaRPr>
            </a:p>
            <a:p>
              <a:pPr algn="just">
                <a:spcAft>
                  <a:spcPts val="600"/>
                </a:spcAft>
              </a:pPr>
              <a:endParaRPr lang="en-US" sz="2800" dirty="0">
                <a:latin typeface="Arial" panose="020B0604020202020204" pitchFamily="34" charset="0"/>
                <a:cs typeface="Arial" panose="020B0604020202020204" pitchFamily="34" charset="0"/>
              </a:endParaRPr>
            </a:p>
            <a:p>
              <a:pPr algn="just">
                <a:spcAft>
                  <a:spcPts val="600"/>
                </a:spcAft>
              </a:pPr>
              <a:endParaRPr lang="en-US" sz="2800" dirty="0">
                <a:latin typeface="Arial" panose="020B0604020202020204" pitchFamily="34" charset="0"/>
                <a:cs typeface="Arial" panose="020B0604020202020204" pitchFamily="34" charset="0"/>
              </a:endParaRPr>
            </a:p>
            <a:p>
              <a:pPr algn="just">
                <a:spcAft>
                  <a:spcPts val="600"/>
                </a:spcAft>
              </a:pPr>
              <a:endParaRPr lang="en-US" sz="2800" dirty="0">
                <a:latin typeface="Arial" panose="020B0604020202020204" pitchFamily="34" charset="0"/>
                <a:cs typeface="Arial" panose="020B0604020202020204" pitchFamily="34" charset="0"/>
              </a:endParaRPr>
            </a:p>
            <a:p>
              <a:pPr algn="just">
                <a:spcAft>
                  <a:spcPts val="600"/>
                </a:spcAft>
              </a:pPr>
              <a:r>
                <a:rPr lang="en-US" sz="2400" b="1" dirty="0">
                  <a:latin typeface="Arial" panose="020B0604020202020204" pitchFamily="34" charset="0"/>
                  <a:cs typeface="Arial" panose="020B0604020202020204" pitchFamily="34" charset="0"/>
                </a:rPr>
                <a:t>ENDPOINTS Presented</a:t>
              </a:r>
            </a:p>
            <a:p>
              <a:pPr marL="342900" indent="-342900" algn="just">
                <a:spcAft>
                  <a:spcPts val="600"/>
                </a:spcAft>
                <a:buClr>
                  <a:srgbClr val="477581"/>
                </a:buClr>
                <a:buFont typeface="Courier New" panose="02070309020205020404" pitchFamily="49" charset="0"/>
                <a:buChar char="o"/>
              </a:pPr>
              <a:r>
                <a:rPr lang="en-US" sz="2000" b="1" dirty="0">
                  <a:latin typeface="Arial" panose="020B0604020202020204" pitchFamily="34" charset="0"/>
                  <a:cs typeface="Arial" panose="020B0604020202020204" pitchFamily="34" charset="0"/>
                </a:rPr>
                <a:t>Safety / PK</a:t>
              </a:r>
            </a:p>
            <a:p>
              <a:pPr marL="342900" indent="-342900" algn="just">
                <a:spcAft>
                  <a:spcPts val="600"/>
                </a:spcAft>
                <a:buClr>
                  <a:srgbClr val="477581"/>
                </a:buClr>
                <a:buFont typeface="Courier New" panose="02070309020205020404" pitchFamily="49" charset="0"/>
                <a:buChar char="o"/>
              </a:pPr>
              <a:r>
                <a:rPr lang="en-US" sz="2000" b="1" dirty="0">
                  <a:latin typeface="Arial" panose="020B0604020202020204" pitchFamily="34" charset="0"/>
                  <a:cs typeface="Arial" panose="020B0604020202020204" pitchFamily="34" charset="0"/>
                </a:rPr>
                <a:t>Efficacy (as changes in):</a:t>
              </a:r>
            </a:p>
            <a:p>
              <a:pPr marL="1257300" lvl="1" indent="-449263" algn="just">
                <a:spcAft>
                  <a:spcPts val="300"/>
                </a:spcAft>
                <a:buClr>
                  <a:schemeClr val="bg1">
                    <a:lumMod val="50000"/>
                  </a:schemeClr>
                </a:buClr>
                <a:buFont typeface="Arial" panose="020B0604020202020204" pitchFamily="34" charset="0"/>
                <a:buChar char="•"/>
              </a:pPr>
              <a:r>
                <a:rPr lang="en-US" sz="2000" b="1" dirty="0">
                  <a:latin typeface="Arial" panose="020B0604020202020204" pitchFamily="34" charset="0"/>
                  <a:cs typeface="Arial" panose="020B0604020202020204" pitchFamily="34" charset="0"/>
                </a:rPr>
                <a:t>Standardized Mini-Mental State Examination (SMMSE)</a:t>
              </a:r>
            </a:p>
            <a:p>
              <a:pPr marL="1257300" lvl="1" indent="-449263" algn="just">
                <a:spcAft>
                  <a:spcPts val="600"/>
                </a:spcAft>
                <a:buClr>
                  <a:schemeClr val="bg1">
                    <a:lumMod val="50000"/>
                  </a:schemeClr>
                </a:buClr>
                <a:buFont typeface="Arial" panose="020B0604020202020204" pitchFamily="34" charset="0"/>
                <a:buChar char="•"/>
              </a:pPr>
              <a:r>
                <a:rPr lang="en-US" sz="2000" b="1" dirty="0">
                  <a:latin typeface="Arial" panose="020B0604020202020204" pitchFamily="34" charset="0"/>
                  <a:cs typeface="Arial" panose="020B0604020202020204" pitchFamily="34" charset="0"/>
                </a:rPr>
                <a:t>Clinical Dementia Rating Sum of Boxes (CDR-SB)</a:t>
              </a:r>
            </a:p>
          </p:txBody>
        </p:sp>
        <p:pic>
          <p:nvPicPr>
            <p:cNvPr id="35" name="Picture 34">
              <a:extLst>
                <a:ext uri="{FF2B5EF4-FFF2-40B4-BE49-F238E27FC236}">
                  <a16:creationId xmlns:a16="http://schemas.microsoft.com/office/drawing/2014/main" id="{EA837AF9-C967-5EF0-8631-65E9ADCDCCA4}"/>
                </a:ext>
              </a:extLst>
            </p:cNvPr>
            <p:cNvPicPr>
              <a:picLocks noChangeAspect="1"/>
            </p:cNvPicPr>
            <p:nvPr/>
          </p:nvPicPr>
          <p:blipFill>
            <a:blip r:embed="rId6"/>
            <a:stretch>
              <a:fillRect/>
            </a:stretch>
          </p:blipFill>
          <p:spPr>
            <a:xfrm>
              <a:off x="619912" y="35592883"/>
              <a:ext cx="9517590" cy="2438030"/>
            </a:xfrm>
            <a:prstGeom prst="rect">
              <a:avLst/>
            </a:prstGeom>
            <a:ln>
              <a:noFill/>
            </a:ln>
          </p:spPr>
        </p:pic>
      </p:grpSp>
      <p:sp>
        <p:nvSpPr>
          <p:cNvPr id="926722594" name="TextBox 926722593">
            <a:extLst>
              <a:ext uri="{FF2B5EF4-FFF2-40B4-BE49-F238E27FC236}">
                <a16:creationId xmlns:a16="http://schemas.microsoft.com/office/drawing/2014/main" id="{E58B73FA-E240-C416-6DE4-ED5ED115A687}"/>
              </a:ext>
            </a:extLst>
          </p:cNvPr>
          <p:cNvSpPr txBox="1"/>
          <p:nvPr/>
        </p:nvSpPr>
        <p:spPr>
          <a:xfrm>
            <a:off x="18850440" y="14561484"/>
            <a:ext cx="11836191" cy="2031325"/>
          </a:xfrm>
          <a:prstGeom prst="rect">
            <a:avLst/>
          </a:prstGeom>
          <a:noFill/>
        </p:spPr>
        <p:txBody>
          <a:bodyPr wrap="square" rtlCol="0">
            <a:spAutoFit/>
          </a:bodyPr>
          <a:lstStyle/>
          <a:p>
            <a:pPr marL="342900" indent="-342900" algn="just">
              <a:spcAft>
                <a:spcPts val="1200"/>
              </a:spcAft>
              <a:buClr>
                <a:srgbClr val="477581"/>
              </a:buClr>
              <a:buFont typeface="Courier New" panose="02070309020205020404" pitchFamily="49" charset="0"/>
              <a:buChar char="o"/>
            </a:pPr>
            <a:r>
              <a:rPr lang="en-US" sz="2400" b="1" dirty="0">
                <a:latin typeface="Arial" panose="020B0604020202020204" pitchFamily="34" charset="0"/>
                <a:cs typeface="Arial" panose="020B0604020202020204" pitchFamily="34" charset="0"/>
              </a:rPr>
              <a:t>SPG302 was generally safe and well tolerated in AD participants </a:t>
            </a:r>
          </a:p>
          <a:p>
            <a:pPr marL="342900" indent="-342900" algn="just">
              <a:spcAft>
                <a:spcPts val="1200"/>
              </a:spcAft>
              <a:buClr>
                <a:srgbClr val="477581"/>
              </a:buClr>
              <a:buFont typeface="Courier New" panose="02070309020205020404" pitchFamily="49" charset="0"/>
              <a:buChar char="o"/>
            </a:pPr>
            <a:r>
              <a:rPr lang="en-US" sz="2400" b="1" dirty="0">
                <a:latin typeface="Arial" panose="020B0604020202020204" pitchFamily="34" charset="0"/>
                <a:cs typeface="Arial" panose="020B0604020202020204" pitchFamily="34" charset="0"/>
              </a:rPr>
              <a:t>There were no severe (SAEs) or treatment-related adverse events (TRAEs)</a:t>
            </a:r>
          </a:p>
          <a:p>
            <a:pPr marL="342900" indent="-342900" algn="just">
              <a:spcAft>
                <a:spcPts val="1200"/>
              </a:spcAft>
              <a:buClr>
                <a:srgbClr val="477581"/>
              </a:buClr>
              <a:buFont typeface="Courier New" panose="02070309020205020404" pitchFamily="49" charset="0"/>
              <a:buChar char="o"/>
            </a:pPr>
            <a:r>
              <a:rPr lang="en-US" sz="2400" b="1" dirty="0">
                <a:latin typeface="Arial" panose="020B0604020202020204" pitchFamily="34" charset="0"/>
                <a:cs typeface="Arial" panose="020B0604020202020204" pitchFamily="34" charset="0"/>
              </a:rPr>
              <a:t>4/13 patients experienced an AE unrelated to SPG302</a:t>
            </a:r>
          </a:p>
          <a:p>
            <a:pPr marL="342900" indent="-342900" algn="just">
              <a:spcAft>
                <a:spcPts val="1200"/>
              </a:spcAft>
              <a:buClr>
                <a:srgbClr val="477581"/>
              </a:buClr>
              <a:buFont typeface="Courier New" panose="02070309020205020404" pitchFamily="49" charset="0"/>
              <a:buChar char="o"/>
            </a:pPr>
            <a:r>
              <a:rPr lang="en-US" sz="2400" b="1" dirty="0">
                <a:latin typeface="Arial" panose="020B0604020202020204" pitchFamily="34" charset="0"/>
                <a:cs typeface="Arial" panose="020B0604020202020204" pitchFamily="34" charset="0"/>
              </a:rPr>
              <a:t>Most were Grade 1 and resolved</a:t>
            </a:r>
          </a:p>
        </p:txBody>
      </p:sp>
      <p:pic>
        <p:nvPicPr>
          <p:cNvPr id="926722608" name="Picture 926722607">
            <a:extLst>
              <a:ext uri="{FF2B5EF4-FFF2-40B4-BE49-F238E27FC236}">
                <a16:creationId xmlns:a16="http://schemas.microsoft.com/office/drawing/2014/main" id="{494FBC65-2650-1023-C097-25D8FE066799}"/>
              </a:ext>
            </a:extLst>
          </p:cNvPr>
          <p:cNvPicPr>
            <a:picLocks noChangeAspect="1"/>
          </p:cNvPicPr>
          <p:nvPr/>
        </p:nvPicPr>
        <p:blipFill>
          <a:blip r:embed="rId7"/>
          <a:stretch>
            <a:fillRect/>
          </a:stretch>
        </p:blipFill>
        <p:spPr>
          <a:xfrm>
            <a:off x="11832144" y="22014921"/>
            <a:ext cx="7642201" cy="5272694"/>
          </a:xfrm>
          <a:prstGeom prst="rect">
            <a:avLst/>
          </a:prstGeom>
        </p:spPr>
      </p:pic>
      <p:pic>
        <p:nvPicPr>
          <p:cNvPr id="926722615" name="Picture 926722614">
            <a:extLst>
              <a:ext uri="{FF2B5EF4-FFF2-40B4-BE49-F238E27FC236}">
                <a16:creationId xmlns:a16="http://schemas.microsoft.com/office/drawing/2014/main" id="{0E9A10B4-B288-0465-A8CE-58C02B3907DB}"/>
              </a:ext>
            </a:extLst>
          </p:cNvPr>
          <p:cNvPicPr>
            <a:picLocks noChangeAspect="1"/>
          </p:cNvPicPr>
          <p:nvPr/>
        </p:nvPicPr>
        <p:blipFill>
          <a:blip r:embed="rId8"/>
          <a:stretch>
            <a:fillRect/>
          </a:stretch>
        </p:blipFill>
        <p:spPr>
          <a:xfrm>
            <a:off x="21293632" y="22006074"/>
            <a:ext cx="9274811" cy="5665386"/>
          </a:xfrm>
          <a:prstGeom prst="rect">
            <a:avLst/>
          </a:prstGeom>
        </p:spPr>
      </p:pic>
      <p:sp>
        <p:nvSpPr>
          <p:cNvPr id="1029" name="Rectangle 1028">
            <a:extLst>
              <a:ext uri="{FF2B5EF4-FFF2-40B4-BE49-F238E27FC236}">
                <a16:creationId xmlns:a16="http://schemas.microsoft.com/office/drawing/2014/main" id="{E5A6C51C-3D4C-5175-4E24-77F7B8A42EBA}"/>
              </a:ext>
            </a:extLst>
          </p:cNvPr>
          <p:cNvSpPr/>
          <p:nvPr/>
        </p:nvSpPr>
        <p:spPr>
          <a:xfrm>
            <a:off x="10984700" y="30712494"/>
            <a:ext cx="9601200" cy="1005840"/>
          </a:xfrm>
          <a:prstGeom prst="rect">
            <a:avLst/>
          </a:prstGeom>
          <a:solidFill>
            <a:srgbClr val="8B8831"/>
          </a:solidFill>
          <a:ln w="57150">
            <a:solidFill>
              <a:srgbClr val="8B883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600" b="1" dirty="0">
                <a:solidFill>
                  <a:schemeClr val="bg1"/>
                </a:solidFill>
                <a:latin typeface="Arial"/>
                <a:cs typeface="Arial"/>
              </a:rPr>
              <a:t>CDR-SB 4-week placebo-controlled period</a:t>
            </a:r>
          </a:p>
        </p:txBody>
      </p:sp>
      <p:sp>
        <p:nvSpPr>
          <p:cNvPr id="1032" name="Rectangle 1031">
            <a:extLst>
              <a:ext uri="{FF2B5EF4-FFF2-40B4-BE49-F238E27FC236}">
                <a16:creationId xmlns:a16="http://schemas.microsoft.com/office/drawing/2014/main" id="{6A7B0C7B-4088-1055-809A-3ED9ABB732E6}"/>
              </a:ext>
            </a:extLst>
          </p:cNvPr>
          <p:cNvSpPr/>
          <p:nvPr/>
        </p:nvSpPr>
        <p:spPr>
          <a:xfrm>
            <a:off x="11022820" y="32182953"/>
            <a:ext cx="19721272" cy="6358590"/>
          </a:xfrm>
          <a:prstGeom prst="rect">
            <a:avLst/>
          </a:prstGeom>
          <a:noFill/>
          <a:ln w="57150">
            <a:solidFill>
              <a:srgbClr val="8B883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600" dirty="0">
              <a:solidFill>
                <a:schemeClr val="bg2"/>
              </a:solidFill>
              <a:latin typeface="Arial" panose="020B0604020202020204" pitchFamily="34" charset="0"/>
              <a:cs typeface="Arial" panose="020B0604020202020204" pitchFamily="34" charset="0"/>
            </a:endParaRPr>
          </a:p>
        </p:txBody>
      </p:sp>
      <p:pic>
        <p:nvPicPr>
          <p:cNvPr id="1041" name="Picture 1040">
            <a:extLst>
              <a:ext uri="{FF2B5EF4-FFF2-40B4-BE49-F238E27FC236}">
                <a16:creationId xmlns:a16="http://schemas.microsoft.com/office/drawing/2014/main" id="{0914C28B-2588-0700-9966-9F30EB40C12D}"/>
              </a:ext>
            </a:extLst>
          </p:cNvPr>
          <p:cNvPicPr>
            <a:picLocks noChangeAspect="1"/>
          </p:cNvPicPr>
          <p:nvPr/>
        </p:nvPicPr>
        <p:blipFill>
          <a:blip r:embed="rId9"/>
          <a:srcRect t="4727" b="8458"/>
          <a:stretch>
            <a:fillRect/>
          </a:stretch>
        </p:blipFill>
        <p:spPr>
          <a:xfrm>
            <a:off x="21105109" y="32574375"/>
            <a:ext cx="9474494" cy="4953000"/>
          </a:xfrm>
          <a:prstGeom prst="rect">
            <a:avLst/>
          </a:prstGeom>
        </p:spPr>
      </p:pic>
      <p:sp>
        <p:nvSpPr>
          <p:cNvPr id="1044" name="Rectangle 1043">
            <a:extLst>
              <a:ext uri="{FF2B5EF4-FFF2-40B4-BE49-F238E27FC236}">
                <a16:creationId xmlns:a16="http://schemas.microsoft.com/office/drawing/2014/main" id="{69408789-9FB9-075B-3DD3-188F0F15E820}"/>
              </a:ext>
            </a:extLst>
          </p:cNvPr>
          <p:cNvSpPr/>
          <p:nvPr/>
        </p:nvSpPr>
        <p:spPr>
          <a:xfrm>
            <a:off x="10965359" y="7089852"/>
            <a:ext cx="7086600" cy="640080"/>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bg1"/>
                </a:solidFill>
                <a:latin typeface="Arial" panose="020B0604020202020204" pitchFamily="34" charset="0"/>
                <a:cs typeface="Arial" panose="020B0604020202020204" pitchFamily="34" charset="0"/>
              </a:rPr>
              <a:t>Demographics (300mg cohort)</a:t>
            </a:r>
          </a:p>
        </p:txBody>
      </p:sp>
      <p:graphicFrame>
        <p:nvGraphicFramePr>
          <p:cNvPr id="1045" name="Table 1044">
            <a:extLst>
              <a:ext uri="{FF2B5EF4-FFF2-40B4-BE49-F238E27FC236}">
                <a16:creationId xmlns:a16="http://schemas.microsoft.com/office/drawing/2014/main" id="{408ECC77-D164-E2B4-E4AF-C6B9AD1ADEC5}"/>
              </a:ext>
            </a:extLst>
          </p:cNvPr>
          <p:cNvGraphicFramePr>
            <a:graphicFrameLocks noGrp="1"/>
          </p:cNvGraphicFramePr>
          <p:nvPr>
            <p:extLst>
              <p:ext uri="{D42A27DB-BD31-4B8C-83A1-F6EECF244321}">
                <p14:modId xmlns:p14="http://schemas.microsoft.com/office/powerpoint/2010/main" val="3249798337"/>
              </p:ext>
            </p:extLst>
          </p:nvPr>
        </p:nvGraphicFramePr>
        <p:xfrm>
          <a:off x="10936319" y="8153294"/>
          <a:ext cx="3378200" cy="3689985"/>
        </p:xfrm>
        <a:graphic>
          <a:graphicData uri="http://schemas.openxmlformats.org/drawingml/2006/table">
            <a:tbl>
              <a:tblPr firstRow="1" firstCol="1" bandRow="1">
                <a:tableStyleId>{5C22544A-7EE6-4342-B048-85BDC9FD1C3A}</a:tableStyleId>
              </a:tblPr>
              <a:tblGrid>
                <a:gridCol w="2463800">
                  <a:extLst>
                    <a:ext uri="{9D8B030D-6E8A-4147-A177-3AD203B41FA5}">
                      <a16:colId xmlns:a16="http://schemas.microsoft.com/office/drawing/2014/main" val="43140228"/>
                    </a:ext>
                  </a:extLst>
                </a:gridCol>
                <a:gridCol w="914400">
                  <a:extLst>
                    <a:ext uri="{9D8B030D-6E8A-4147-A177-3AD203B41FA5}">
                      <a16:colId xmlns:a16="http://schemas.microsoft.com/office/drawing/2014/main" val="950132647"/>
                    </a:ext>
                  </a:extLst>
                </a:gridCol>
              </a:tblGrid>
              <a:tr h="203200">
                <a:tc gridSpan="2">
                  <a:txBody>
                    <a:bodyPr/>
                    <a:lstStyle/>
                    <a:p>
                      <a:pPr marL="0" marR="0" algn="ctr">
                        <a:buNone/>
                      </a:pPr>
                      <a:r>
                        <a:rPr lang="en-US" sz="1800" dirty="0">
                          <a:solidFill>
                            <a:schemeClr val="bg1"/>
                          </a:solidFill>
                          <a:effectLst/>
                          <a:latin typeface="Arial" panose="020B0604020202020204" pitchFamily="34" charset="0"/>
                          <a:cs typeface="Arial" panose="020B0604020202020204" pitchFamily="34" charset="0"/>
                        </a:rPr>
                        <a:t>AGE</a:t>
                      </a:r>
                      <a:endParaRPr lang="en-US" sz="18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50000"/>
                      </a:schemeClr>
                    </a:solidFill>
                  </a:tcPr>
                </a:tc>
                <a:tc hMerge="1">
                  <a:txBody>
                    <a:bodyPr/>
                    <a:lstStyle/>
                    <a:p>
                      <a:endParaRPr lang="en-US"/>
                    </a:p>
                  </a:txBody>
                  <a:tcPr/>
                </a:tc>
                <a:extLst>
                  <a:ext uri="{0D108BD9-81ED-4DB2-BD59-A6C34878D82A}">
                    <a16:rowId xmlns:a16="http://schemas.microsoft.com/office/drawing/2014/main" val="71795868"/>
                  </a:ext>
                </a:extLst>
              </a:tr>
              <a:tr h="2032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n</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13</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1198546"/>
                  </a:ext>
                </a:extLst>
              </a:tr>
              <a:tr h="1905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Mean</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71.6</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5501237"/>
                  </a:ext>
                </a:extLst>
              </a:tr>
              <a:tr h="1905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SD</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8.9</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5304790"/>
                  </a:ext>
                </a:extLst>
              </a:tr>
              <a:tr h="1905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Median</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73.5</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0107599"/>
                  </a:ext>
                </a:extLst>
              </a:tr>
              <a:tr h="1905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Minimum </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51</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6358035"/>
                  </a:ext>
                </a:extLst>
              </a:tr>
              <a:tr h="1905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Maximum</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81</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140637"/>
                  </a:ext>
                </a:extLst>
              </a:tr>
              <a:tr h="203200">
                <a:tc gridSpan="2">
                  <a:txBody>
                    <a:bodyPr/>
                    <a:lstStyle/>
                    <a:p>
                      <a:pPr marL="0" marR="0" algn="ctr">
                        <a:buNone/>
                      </a:pPr>
                      <a:r>
                        <a:rPr lang="en-US" sz="1800" dirty="0">
                          <a:solidFill>
                            <a:schemeClr val="bg1"/>
                          </a:solidFill>
                          <a:effectLst/>
                          <a:latin typeface="Arial" panose="020B0604020202020204" pitchFamily="34" charset="0"/>
                          <a:cs typeface="Arial" panose="020B0604020202020204" pitchFamily="34" charset="0"/>
                        </a:rPr>
                        <a:t>Sex</a:t>
                      </a:r>
                      <a:endParaRPr lang="en-US" sz="18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50000"/>
                      </a:schemeClr>
                    </a:solidFill>
                  </a:tcPr>
                </a:tc>
                <a:tc hMerge="1">
                  <a:txBody>
                    <a:bodyPr/>
                    <a:lstStyle/>
                    <a:p>
                      <a:endParaRPr lang="en-US"/>
                    </a:p>
                  </a:txBody>
                  <a:tcPr/>
                </a:tc>
                <a:extLst>
                  <a:ext uri="{0D108BD9-81ED-4DB2-BD59-A6C34878D82A}">
                    <a16:rowId xmlns:a16="http://schemas.microsoft.com/office/drawing/2014/main" val="1337790962"/>
                  </a:ext>
                </a:extLst>
              </a:tr>
              <a:tr h="2159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Female</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62%</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0893594"/>
                  </a:ext>
                </a:extLst>
              </a:tr>
              <a:tr h="2032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Male</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38%</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3042904"/>
                  </a:ext>
                </a:extLst>
              </a:tr>
              <a:tr h="203200">
                <a:tc gridSpan="2">
                  <a:txBody>
                    <a:bodyPr/>
                    <a:lstStyle/>
                    <a:p>
                      <a:pPr marL="0" marR="0" algn="ctr">
                        <a:buNone/>
                      </a:pPr>
                      <a:r>
                        <a:rPr lang="en-US" sz="1800" dirty="0">
                          <a:solidFill>
                            <a:schemeClr val="bg1"/>
                          </a:solidFill>
                          <a:effectLst/>
                          <a:latin typeface="Arial" panose="020B0604020202020204" pitchFamily="34" charset="0"/>
                          <a:cs typeface="Arial" panose="020B0604020202020204" pitchFamily="34" charset="0"/>
                        </a:rPr>
                        <a:t>Woman of Childbearing Age</a:t>
                      </a:r>
                      <a:endParaRPr lang="en-US" sz="18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50000"/>
                      </a:schemeClr>
                    </a:solidFill>
                  </a:tcPr>
                </a:tc>
                <a:tc hMerge="1">
                  <a:txBody>
                    <a:bodyPr/>
                    <a:lstStyle/>
                    <a:p>
                      <a:endParaRPr lang="en-US"/>
                    </a:p>
                  </a:txBody>
                  <a:tcPr/>
                </a:tc>
                <a:extLst>
                  <a:ext uri="{0D108BD9-81ED-4DB2-BD59-A6C34878D82A}">
                    <a16:rowId xmlns:a16="http://schemas.microsoft.com/office/drawing/2014/main" val="3231701485"/>
                  </a:ext>
                </a:extLst>
              </a:tr>
              <a:tr h="2159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Yes</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0%</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8231340"/>
                  </a:ext>
                </a:extLst>
              </a:tr>
              <a:tr h="203200">
                <a:tc>
                  <a:txBody>
                    <a:bodyPr/>
                    <a:lstStyle/>
                    <a:p>
                      <a:pPr marL="0" marR="0" algn="r">
                        <a:buNone/>
                      </a:pPr>
                      <a:r>
                        <a:rPr lang="en-US" sz="1800" dirty="0">
                          <a:solidFill>
                            <a:schemeClr val="tx1"/>
                          </a:solidFill>
                          <a:effectLst/>
                          <a:latin typeface="Arial" panose="020B0604020202020204" pitchFamily="34" charset="0"/>
                          <a:cs typeface="Arial" panose="020B0604020202020204" pitchFamily="34" charset="0"/>
                        </a:rPr>
                        <a:t>No</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tx1"/>
                          </a:solidFill>
                          <a:effectLst/>
                          <a:latin typeface="Arial" panose="020B0604020202020204" pitchFamily="34" charset="0"/>
                          <a:cs typeface="Arial" panose="020B0604020202020204" pitchFamily="34" charset="0"/>
                        </a:rPr>
                        <a:t>100%</a:t>
                      </a:r>
                      <a:endParaRPr lang="en-US" sz="18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5905008"/>
                  </a:ext>
                </a:extLst>
              </a:tr>
            </a:tbl>
          </a:graphicData>
        </a:graphic>
      </p:graphicFrame>
      <p:graphicFrame>
        <p:nvGraphicFramePr>
          <p:cNvPr id="1046" name="Table 1045">
            <a:extLst>
              <a:ext uri="{FF2B5EF4-FFF2-40B4-BE49-F238E27FC236}">
                <a16:creationId xmlns:a16="http://schemas.microsoft.com/office/drawing/2014/main" id="{443FD195-B02A-55E4-634F-C524F8B42177}"/>
              </a:ext>
            </a:extLst>
          </p:cNvPr>
          <p:cNvGraphicFramePr>
            <a:graphicFrameLocks noGrp="1"/>
          </p:cNvGraphicFramePr>
          <p:nvPr>
            <p:extLst>
              <p:ext uri="{D42A27DB-BD31-4B8C-83A1-F6EECF244321}">
                <p14:modId xmlns:p14="http://schemas.microsoft.com/office/powerpoint/2010/main" val="1007079040"/>
              </p:ext>
            </p:extLst>
          </p:nvPr>
        </p:nvGraphicFramePr>
        <p:xfrm>
          <a:off x="14660299" y="8153294"/>
          <a:ext cx="3378200" cy="4796790"/>
        </p:xfrm>
        <a:graphic>
          <a:graphicData uri="http://schemas.openxmlformats.org/drawingml/2006/table">
            <a:tbl>
              <a:tblPr firstRow="1" firstCol="1" bandRow="1">
                <a:tableStyleId>{5C22544A-7EE6-4342-B048-85BDC9FD1C3A}</a:tableStyleId>
              </a:tblPr>
              <a:tblGrid>
                <a:gridCol w="2463800">
                  <a:extLst>
                    <a:ext uri="{9D8B030D-6E8A-4147-A177-3AD203B41FA5}">
                      <a16:colId xmlns:a16="http://schemas.microsoft.com/office/drawing/2014/main" val="900047901"/>
                    </a:ext>
                  </a:extLst>
                </a:gridCol>
                <a:gridCol w="914400">
                  <a:extLst>
                    <a:ext uri="{9D8B030D-6E8A-4147-A177-3AD203B41FA5}">
                      <a16:colId xmlns:a16="http://schemas.microsoft.com/office/drawing/2014/main" val="981401332"/>
                    </a:ext>
                  </a:extLst>
                </a:gridCol>
              </a:tblGrid>
              <a:tr h="253243">
                <a:tc gridSpan="2">
                  <a:txBody>
                    <a:bodyPr/>
                    <a:lstStyle/>
                    <a:p>
                      <a:pPr marL="0" marR="0" algn="ctr">
                        <a:buNone/>
                      </a:pPr>
                      <a:r>
                        <a:rPr lang="en-US" sz="1800" dirty="0">
                          <a:solidFill>
                            <a:schemeClr val="bg1"/>
                          </a:solidFill>
                          <a:effectLst/>
                          <a:latin typeface="Arial" panose="020B0604020202020204" pitchFamily="34" charset="0"/>
                          <a:cs typeface="Arial" panose="020B0604020202020204" pitchFamily="34" charset="0"/>
                        </a:rPr>
                        <a:t>Race</a:t>
                      </a:r>
                      <a:endParaRPr lang="en-US" sz="18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50000"/>
                      </a:schemeClr>
                    </a:solidFill>
                  </a:tcPr>
                </a:tc>
                <a:tc hMerge="1">
                  <a:txBody>
                    <a:bodyPr/>
                    <a:lstStyle/>
                    <a:p>
                      <a:endParaRPr lang="en-US"/>
                    </a:p>
                  </a:txBody>
                  <a:tcPr/>
                </a:tc>
                <a:extLst>
                  <a:ext uri="{0D108BD9-81ED-4DB2-BD59-A6C34878D82A}">
                    <a16:rowId xmlns:a16="http://schemas.microsoft.com/office/drawing/2014/main" val="580193744"/>
                  </a:ext>
                </a:extLst>
              </a:tr>
              <a:tr h="250296">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American Indian / Alaska Native</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4320584"/>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Asian</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0593011"/>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Black or African American</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6358449"/>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Native Hawaiian or Other Pacific Islander</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3393292"/>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White</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92%</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6645789"/>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Not Reported</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4648149"/>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Other</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8%</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4714349"/>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Unknown </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9272148"/>
                  </a:ext>
                </a:extLst>
              </a:tr>
              <a:tr h="203200">
                <a:tc gridSpan="2">
                  <a:txBody>
                    <a:bodyPr/>
                    <a:lstStyle/>
                    <a:p>
                      <a:pPr marL="0" marR="0" algn="ctr">
                        <a:buNone/>
                      </a:pPr>
                      <a:r>
                        <a:rPr lang="en-US" sz="1800" dirty="0">
                          <a:solidFill>
                            <a:schemeClr val="bg1"/>
                          </a:solidFill>
                          <a:effectLst/>
                          <a:latin typeface="Arial" panose="020B0604020202020204" pitchFamily="34" charset="0"/>
                          <a:cs typeface="Arial" panose="020B0604020202020204" pitchFamily="34" charset="0"/>
                        </a:rPr>
                        <a:t>Ethnicity</a:t>
                      </a:r>
                      <a:endParaRPr lang="en-US" sz="18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50000"/>
                      </a:schemeClr>
                    </a:solidFill>
                  </a:tcPr>
                </a:tc>
                <a:tc hMerge="1">
                  <a:txBody>
                    <a:bodyPr/>
                    <a:lstStyle/>
                    <a:p>
                      <a:endParaRPr lang="en-US"/>
                    </a:p>
                  </a:txBody>
                  <a:tcPr/>
                </a:tc>
                <a:extLst>
                  <a:ext uri="{0D108BD9-81ED-4DB2-BD59-A6C34878D82A}">
                    <a16:rowId xmlns:a16="http://schemas.microsoft.com/office/drawing/2014/main" val="2837342261"/>
                  </a:ext>
                </a:extLst>
              </a:tr>
              <a:tr h="2159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Hispanic or Latino</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372058"/>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Not Hispanic or Latino</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100%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4696325"/>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Not Reported</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4387601"/>
                  </a:ext>
                </a:extLst>
              </a:tr>
              <a:tr h="203200">
                <a:tc>
                  <a:txBody>
                    <a:bodyPr/>
                    <a:lstStyle/>
                    <a:p>
                      <a:pPr marL="0" marR="0" algn="r">
                        <a:buNone/>
                      </a:pPr>
                      <a:r>
                        <a:rPr lang="en-US" sz="1800" dirty="0">
                          <a:solidFill>
                            <a:schemeClr val="bg2"/>
                          </a:solidFill>
                          <a:effectLst/>
                          <a:latin typeface="Arial" panose="020B0604020202020204" pitchFamily="34" charset="0"/>
                          <a:cs typeface="Arial" panose="020B0604020202020204" pitchFamily="34" charset="0"/>
                        </a:rPr>
                        <a:t>Unknown</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buNone/>
                      </a:pPr>
                      <a:r>
                        <a:rPr lang="en-US" sz="1800" dirty="0">
                          <a:solidFill>
                            <a:schemeClr val="bg2"/>
                          </a:solidFill>
                          <a:effectLst/>
                          <a:latin typeface="Arial" panose="020B0604020202020204" pitchFamily="34" charset="0"/>
                          <a:cs typeface="Arial" panose="020B0604020202020204" pitchFamily="34" charset="0"/>
                        </a:rPr>
                        <a:t>0%</a:t>
                      </a:r>
                      <a:endParaRPr lang="en-US" sz="1800" dirty="0">
                        <a:solidFill>
                          <a:schemeClr val="bg2"/>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1394054"/>
                  </a:ext>
                </a:extLst>
              </a:tr>
            </a:tbl>
          </a:graphicData>
        </a:graphic>
      </p:graphicFrame>
      <p:sp>
        <p:nvSpPr>
          <p:cNvPr id="50" name="Rectangle 49">
            <a:extLst>
              <a:ext uri="{FF2B5EF4-FFF2-40B4-BE49-F238E27FC236}">
                <a16:creationId xmlns:a16="http://schemas.microsoft.com/office/drawing/2014/main" id="{245A9F64-3E59-3C02-FBBA-BF665E0C6AE4}"/>
              </a:ext>
            </a:extLst>
          </p:cNvPr>
          <p:cNvSpPr/>
          <p:nvPr/>
        </p:nvSpPr>
        <p:spPr>
          <a:xfrm>
            <a:off x="31078557" y="30795455"/>
            <a:ext cx="9601200" cy="1614923"/>
          </a:xfrm>
          <a:prstGeom prst="rect">
            <a:avLst/>
          </a:prstGeom>
          <a:noFill/>
          <a:ln w="57150">
            <a:solidFill>
              <a:srgbClr val="9DA28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600" dirty="0">
              <a:solidFill>
                <a:schemeClr val="bg2"/>
              </a:solidFill>
              <a:latin typeface="Arial" panose="020B0604020202020204" pitchFamily="34" charset="0"/>
              <a:cs typeface="Arial" panose="020B0604020202020204" pitchFamily="34" charset="0"/>
            </a:endParaRPr>
          </a:p>
        </p:txBody>
      </p:sp>
      <p:sp>
        <p:nvSpPr>
          <p:cNvPr id="1047" name="TextBox 1046">
            <a:extLst>
              <a:ext uri="{FF2B5EF4-FFF2-40B4-BE49-F238E27FC236}">
                <a16:creationId xmlns:a16="http://schemas.microsoft.com/office/drawing/2014/main" id="{04ED5B09-DEBB-DBD1-4FB5-349E0FB8AF52}"/>
              </a:ext>
            </a:extLst>
          </p:cNvPr>
          <p:cNvSpPr txBox="1"/>
          <p:nvPr/>
        </p:nvSpPr>
        <p:spPr>
          <a:xfrm>
            <a:off x="31108752" y="30840719"/>
            <a:ext cx="9571005" cy="1569660"/>
          </a:xfrm>
          <a:prstGeom prst="rect">
            <a:avLst/>
          </a:prstGeom>
          <a:noFill/>
        </p:spPr>
        <p:txBody>
          <a:bodyPr wrap="square" lIns="91440" tIns="45720" rIns="91440" bIns="45720" rtlCol="0" anchor="t">
            <a:spAutoFit/>
          </a:bodyPr>
          <a:lstStyle/>
          <a:p>
            <a:r>
              <a:rPr lang="en-US" sz="2400" dirty="0">
                <a:latin typeface="Arial" panose="020B0604020202020204" pitchFamily="34" charset="0"/>
                <a:cs typeface="Arial" panose="020B0604020202020204" pitchFamily="34" charset="0"/>
              </a:rPr>
              <a:t>We want to give special thanks to the patients, their caregivers and family for participating in the trial.</a:t>
            </a:r>
          </a:p>
          <a:p>
            <a:r>
              <a:rPr lang="en-US" sz="2400" dirty="0">
                <a:latin typeface="Arial"/>
                <a:cs typeface="Arial"/>
              </a:rPr>
              <a:t>We would like to thank the site staff and teams for all the efforts for this trial.</a:t>
            </a:r>
            <a:endParaRPr lang="en-US"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F9CB45B-9947-AD5F-A596-42E13E18C03E}"/>
              </a:ext>
            </a:extLst>
          </p:cNvPr>
          <p:cNvSpPr txBox="1"/>
          <p:nvPr/>
        </p:nvSpPr>
        <p:spPr>
          <a:xfrm>
            <a:off x="11022820" y="27563418"/>
            <a:ext cx="19634771" cy="1323439"/>
          </a:xfrm>
          <a:prstGeom prst="rect">
            <a:avLst/>
          </a:prstGeom>
          <a:noFill/>
        </p:spPr>
        <p:txBody>
          <a:bodyPr wrap="square" rtlCol="0">
            <a:spAutoFit/>
          </a:bodyPr>
          <a:lstStyle/>
          <a:p>
            <a:pPr algn="just"/>
            <a:r>
              <a:rPr lang="en-US" sz="2000" b="1" dirty="0">
                <a:latin typeface="Arial" panose="020B0604020202020204" pitchFamily="34" charset="0"/>
                <a:cs typeface="Arial" panose="020B0604020202020204" pitchFamily="34" charset="0"/>
              </a:rPr>
              <a:t>SPG302 was associated with rapid, significant and durable increases in SMMSE scores.</a:t>
            </a:r>
            <a:r>
              <a:rPr lang="en-US" sz="2000" dirty="0">
                <a:latin typeface="Arial" panose="020B0604020202020204" pitchFamily="34" charset="0"/>
                <a:cs typeface="Arial" panose="020B0604020202020204" pitchFamily="34" charset="0"/>
              </a:rPr>
              <a:t>  The SMMSE is a brief cognitive test that assesses orientation, attention, memory, language, and visuospatial skills. While a score of 24 or more generally suggests normal cognition, scores below that can indicate varying degrees of cognitive impairment. In the first 4 weeks of DBPC, SPG302 increased SMMSE scores by &gt; 2 pts. Typically, SMMSE scores decline by an average of 2 to 4 points per year (shown in the red dashed line). All patients showed a notable increase that was durable.</a:t>
            </a:r>
          </a:p>
        </p:txBody>
      </p:sp>
      <p:sp>
        <p:nvSpPr>
          <p:cNvPr id="7" name="TextBox 6">
            <a:extLst>
              <a:ext uri="{FF2B5EF4-FFF2-40B4-BE49-F238E27FC236}">
                <a16:creationId xmlns:a16="http://schemas.microsoft.com/office/drawing/2014/main" id="{F129C76A-7B08-8174-9C8A-75C93F93D806}"/>
              </a:ext>
            </a:extLst>
          </p:cNvPr>
          <p:cNvSpPr txBox="1"/>
          <p:nvPr/>
        </p:nvSpPr>
        <p:spPr>
          <a:xfrm>
            <a:off x="11022820" y="37485949"/>
            <a:ext cx="19721272" cy="1015663"/>
          </a:xfrm>
          <a:prstGeom prst="rect">
            <a:avLst/>
          </a:prstGeom>
          <a:noFill/>
        </p:spPr>
        <p:txBody>
          <a:bodyPr wrap="square" rtlCol="0">
            <a:spAutoFit/>
          </a:bodyPr>
          <a:lstStyle/>
          <a:p>
            <a:pPr algn="just"/>
            <a:r>
              <a:rPr lang="en-US" sz="2000" b="1" dirty="0">
                <a:latin typeface="Arial" panose="020B0604020202020204" pitchFamily="34" charset="0"/>
                <a:cs typeface="Arial" panose="020B0604020202020204" pitchFamily="34" charset="0"/>
              </a:rPr>
              <a:t>SPG302 was associated with improvements in CDR-SB.</a:t>
            </a:r>
            <a:r>
              <a:rPr lang="en-US" sz="2000" dirty="0">
                <a:latin typeface="Arial" panose="020B0604020202020204" pitchFamily="34" charset="0"/>
                <a:cs typeface="Arial" panose="020B0604020202020204" pitchFamily="34" charset="0"/>
              </a:rPr>
              <a:t> The Clinical Dementia Rating Sum of Boxes (CDR-SB) score is an FDA-approvable endpoint used to assess the severity of dementia. The annual rate of change in CDR-SB scores can vary depending on the baseline CDR-SB stage: very mild AD (CDR 0.5), ~ 1.43 points per year; mild-moderate AD (CDR 1), ~ 1.91 points per year (SE = 0.07). SPG302 treatment in all individuals showed a stabilization that was durable over time. </a:t>
            </a:r>
          </a:p>
        </p:txBody>
      </p:sp>
      <p:pic>
        <p:nvPicPr>
          <p:cNvPr id="22" name="Picture 21">
            <a:extLst>
              <a:ext uri="{FF2B5EF4-FFF2-40B4-BE49-F238E27FC236}">
                <a16:creationId xmlns:a16="http://schemas.microsoft.com/office/drawing/2014/main" id="{30A63697-AB0A-3B6E-AED9-93921D28D93F}"/>
              </a:ext>
            </a:extLst>
          </p:cNvPr>
          <p:cNvPicPr>
            <a:picLocks noChangeAspect="1"/>
          </p:cNvPicPr>
          <p:nvPr/>
        </p:nvPicPr>
        <p:blipFill>
          <a:blip r:embed="rId10"/>
          <a:srcRect t="13570"/>
          <a:stretch>
            <a:fillRect/>
          </a:stretch>
        </p:blipFill>
        <p:spPr>
          <a:xfrm>
            <a:off x="11655143" y="32730276"/>
            <a:ext cx="8066393" cy="4235679"/>
          </a:xfrm>
          <a:prstGeom prst="rect">
            <a:avLst/>
          </a:prstGeom>
        </p:spPr>
      </p:pic>
      <p:sp>
        <p:nvSpPr>
          <p:cNvPr id="16" name="Rectangle 15">
            <a:extLst>
              <a:ext uri="{FF2B5EF4-FFF2-40B4-BE49-F238E27FC236}">
                <a16:creationId xmlns:a16="http://schemas.microsoft.com/office/drawing/2014/main" id="{9D978D3C-E498-E3C9-1103-C44528010070}"/>
              </a:ext>
            </a:extLst>
          </p:cNvPr>
          <p:cNvSpPr/>
          <p:nvPr/>
        </p:nvSpPr>
        <p:spPr>
          <a:xfrm>
            <a:off x="21019920" y="20272769"/>
            <a:ext cx="9601200" cy="1005840"/>
          </a:xfrm>
          <a:prstGeom prst="rect">
            <a:avLst/>
          </a:prstGeom>
          <a:solidFill>
            <a:srgbClr val="A8AC6F"/>
          </a:solid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600" b="1" dirty="0">
                <a:solidFill>
                  <a:schemeClr val="bg1"/>
                </a:solidFill>
                <a:latin typeface="Arial"/>
                <a:cs typeface="Arial"/>
              </a:rPr>
              <a:t>SMMSE 24-week open label period </a:t>
            </a:r>
          </a:p>
          <a:p>
            <a:r>
              <a:rPr lang="en-US" sz="3600" b="1" dirty="0">
                <a:solidFill>
                  <a:schemeClr val="bg1"/>
                </a:solidFill>
                <a:latin typeface="Arial"/>
                <a:cs typeface="Arial"/>
              </a:rPr>
              <a:t>(weeks on treatment)</a:t>
            </a:r>
            <a:endParaRPr lang="en-US" sz="3600" b="1" dirty="0">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4D08083E-8951-5497-993E-2688AA5E2E50}"/>
              </a:ext>
            </a:extLst>
          </p:cNvPr>
          <p:cNvSpPr/>
          <p:nvPr/>
        </p:nvSpPr>
        <p:spPr>
          <a:xfrm>
            <a:off x="21019920" y="30712494"/>
            <a:ext cx="9601200" cy="1005840"/>
          </a:xfrm>
          <a:prstGeom prst="rect">
            <a:avLst/>
          </a:prstGeom>
          <a:solidFill>
            <a:srgbClr val="8B8831"/>
          </a:solidFill>
          <a:ln w="57150">
            <a:solidFill>
              <a:srgbClr val="8B883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600" b="1" dirty="0">
                <a:solidFill>
                  <a:schemeClr val="bg1"/>
                </a:solidFill>
                <a:latin typeface="Arial"/>
                <a:cs typeface="Arial"/>
              </a:rPr>
              <a:t>CDR-SB 24-week  open period</a:t>
            </a:r>
          </a:p>
          <a:p>
            <a:r>
              <a:rPr lang="en-US" sz="3600" b="1" dirty="0">
                <a:solidFill>
                  <a:schemeClr val="bg1"/>
                </a:solidFill>
                <a:latin typeface="Arial"/>
                <a:cs typeface="Arial"/>
              </a:rPr>
              <a:t> (weeks on treatment)</a:t>
            </a:r>
          </a:p>
        </p:txBody>
      </p:sp>
      <p:graphicFrame>
        <p:nvGraphicFramePr>
          <p:cNvPr id="48" name="Table 47">
            <a:extLst>
              <a:ext uri="{FF2B5EF4-FFF2-40B4-BE49-F238E27FC236}">
                <a16:creationId xmlns:a16="http://schemas.microsoft.com/office/drawing/2014/main" id="{3D9DCB1B-12CE-DEDB-7C00-DB5F5F038FA1}"/>
              </a:ext>
            </a:extLst>
          </p:cNvPr>
          <p:cNvGraphicFramePr>
            <a:graphicFrameLocks noGrp="1"/>
          </p:cNvGraphicFramePr>
          <p:nvPr>
            <p:extLst>
              <p:ext uri="{D42A27DB-BD31-4B8C-83A1-F6EECF244321}">
                <p14:modId xmlns:p14="http://schemas.microsoft.com/office/powerpoint/2010/main" val="2145144107"/>
              </p:ext>
            </p:extLst>
          </p:nvPr>
        </p:nvGraphicFramePr>
        <p:xfrm>
          <a:off x="27017531" y="8014593"/>
          <a:ext cx="4071816" cy="1249680"/>
        </p:xfrm>
        <a:graphic>
          <a:graphicData uri="http://schemas.openxmlformats.org/drawingml/2006/table">
            <a:tbl>
              <a:tblPr firstRow="1" bandRow="1">
                <a:tableStyleId>{21E4AEA4-8DFA-4A89-87EB-49C32662AFE0}</a:tableStyleId>
              </a:tblPr>
              <a:tblGrid>
                <a:gridCol w="2035908">
                  <a:extLst>
                    <a:ext uri="{9D8B030D-6E8A-4147-A177-3AD203B41FA5}">
                      <a16:colId xmlns:a16="http://schemas.microsoft.com/office/drawing/2014/main" val="3610701186"/>
                    </a:ext>
                  </a:extLst>
                </a:gridCol>
                <a:gridCol w="2035908">
                  <a:extLst>
                    <a:ext uri="{9D8B030D-6E8A-4147-A177-3AD203B41FA5}">
                      <a16:colId xmlns:a16="http://schemas.microsoft.com/office/drawing/2014/main" val="3458299351"/>
                    </a:ext>
                  </a:extLst>
                </a:gridCol>
              </a:tblGrid>
              <a:tr h="457200">
                <a:tc>
                  <a:txBody>
                    <a:bodyPr/>
                    <a:lstStyle/>
                    <a:p>
                      <a:pPr algn="ctr"/>
                      <a:r>
                        <a:rPr lang="en-US" sz="2000" dirty="0">
                          <a:solidFill>
                            <a:schemeClr val="bg1"/>
                          </a:solidFill>
                          <a:latin typeface="Arial" panose="020B0604020202020204" pitchFamily="34" charset="0"/>
                          <a:cs typeface="Arial" panose="020B0604020202020204" pitchFamily="34" charset="0"/>
                        </a:rPr>
                        <a:t>Drug</a:t>
                      </a:r>
                    </a:p>
                  </a:txBody>
                  <a:tcPr>
                    <a:solidFill>
                      <a:schemeClr val="accent2">
                        <a:lumMod val="50000"/>
                      </a:schemeClr>
                    </a:solidFill>
                  </a:tcPr>
                </a:tc>
                <a:tc>
                  <a:txBody>
                    <a:bodyPr/>
                    <a:lstStyle/>
                    <a:p>
                      <a:pPr algn="ctr"/>
                      <a:r>
                        <a:rPr lang="en-US" sz="2000" dirty="0">
                          <a:solidFill>
                            <a:schemeClr val="bg1"/>
                          </a:solidFill>
                          <a:latin typeface="Arial" panose="020B0604020202020204" pitchFamily="34" charset="0"/>
                          <a:cs typeface="Arial" panose="020B0604020202020204" pitchFamily="34" charset="0"/>
                        </a:rPr>
                        <a:t># of Patients</a:t>
                      </a:r>
                    </a:p>
                  </a:txBody>
                  <a:tcPr>
                    <a:solidFill>
                      <a:schemeClr val="accent2">
                        <a:lumMod val="50000"/>
                      </a:schemeClr>
                    </a:solidFill>
                  </a:tcPr>
                </a:tc>
                <a:extLst>
                  <a:ext uri="{0D108BD9-81ED-4DB2-BD59-A6C34878D82A}">
                    <a16:rowId xmlns:a16="http://schemas.microsoft.com/office/drawing/2014/main" val="371094888"/>
                  </a:ext>
                </a:extLst>
              </a:tr>
              <a:tr h="281817">
                <a:tc>
                  <a:txBody>
                    <a:bodyPr/>
                    <a:lstStyle/>
                    <a:p>
                      <a:pPr algn="ctr"/>
                      <a:r>
                        <a:rPr lang="en-US" sz="2000" b="1" dirty="0">
                          <a:solidFill>
                            <a:schemeClr val="tx1"/>
                          </a:solidFill>
                          <a:latin typeface="Arial" panose="020B0604020202020204" pitchFamily="34" charset="0"/>
                          <a:cs typeface="Arial" panose="020B0604020202020204" pitchFamily="34" charset="0"/>
                        </a:rPr>
                        <a:t>Donepezil</a:t>
                      </a:r>
                    </a:p>
                  </a:txBody>
                  <a:tcPr/>
                </a:tc>
                <a:tc>
                  <a:txBody>
                    <a:bodyPr/>
                    <a:lstStyle/>
                    <a:p>
                      <a:pPr algn="ctr"/>
                      <a:r>
                        <a:rPr lang="en-US" sz="2000" b="1" dirty="0">
                          <a:solidFill>
                            <a:schemeClr val="tx1"/>
                          </a:solidFill>
                          <a:latin typeface="Arial" panose="020B0604020202020204" pitchFamily="34" charset="0"/>
                          <a:cs typeface="Arial" panose="020B0604020202020204" pitchFamily="34" charset="0"/>
                        </a:rPr>
                        <a:t>2</a:t>
                      </a:r>
                    </a:p>
                  </a:txBody>
                  <a:tcPr/>
                </a:tc>
                <a:extLst>
                  <a:ext uri="{0D108BD9-81ED-4DB2-BD59-A6C34878D82A}">
                    <a16:rowId xmlns:a16="http://schemas.microsoft.com/office/drawing/2014/main" val="1251408093"/>
                  </a:ext>
                </a:extLst>
              </a:tr>
              <a:tr h="281817">
                <a:tc>
                  <a:txBody>
                    <a:bodyPr/>
                    <a:lstStyle/>
                    <a:p>
                      <a:pPr algn="ctr"/>
                      <a:r>
                        <a:rPr lang="en-US" sz="2000" b="1" dirty="0">
                          <a:solidFill>
                            <a:schemeClr val="tx1"/>
                          </a:solidFill>
                          <a:latin typeface="Arial" panose="020B0604020202020204" pitchFamily="34" charset="0"/>
                          <a:cs typeface="Arial" panose="020B0604020202020204" pitchFamily="34" charset="0"/>
                        </a:rPr>
                        <a:t>Memantine</a:t>
                      </a:r>
                    </a:p>
                  </a:txBody>
                  <a:tcPr/>
                </a:tc>
                <a:tc>
                  <a:txBody>
                    <a:bodyPr/>
                    <a:lstStyle/>
                    <a:p>
                      <a:pPr algn="ctr"/>
                      <a:r>
                        <a:rPr lang="en-US" sz="2000" b="1" dirty="0">
                          <a:solidFill>
                            <a:schemeClr val="tx1"/>
                          </a:solidFill>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3945737890"/>
                  </a:ext>
                </a:extLst>
              </a:tr>
            </a:tbl>
          </a:graphicData>
        </a:graphic>
      </p:graphicFrame>
      <p:graphicFrame>
        <p:nvGraphicFramePr>
          <p:cNvPr id="52" name="Table 51">
            <a:extLst>
              <a:ext uri="{FF2B5EF4-FFF2-40B4-BE49-F238E27FC236}">
                <a16:creationId xmlns:a16="http://schemas.microsoft.com/office/drawing/2014/main" id="{5F635547-8A65-886E-DBBF-39B3E3D87476}"/>
              </a:ext>
            </a:extLst>
          </p:cNvPr>
          <p:cNvGraphicFramePr>
            <a:graphicFrameLocks noGrp="1"/>
          </p:cNvGraphicFramePr>
          <p:nvPr>
            <p:extLst>
              <p:ext uri="{D42A27DB-BD31-4B8C-83A1-F6EECF244321}">
                <p14:modId xmlns:p14="http://schemas.microsoft.com/office/powerpoint/2010/main" val="715683489"/>
              </p:ext>
            </p:extLst>
          </p:nvPr>
        </p:nvGraphicFramePr>
        <p:xfrm>
          <a:off x="10965359" y="14561484"/>
          <a:ext cx="7680960" cy="4419600"/>
        </p:xfrm>
        <a:graphic>
          <a:graphicData uri="http://schemas.openxmlformats.org/drawingml/2006/table">
            <a:tbl>
              <a:tblPr firstRow="1" bandRow="1">
                <a:tableStyleId>{5A111915-BE36-4E01-A7E5-04B1672EAD32}</a:tableStyleId>
              </a:tblPr>
              <a:tblGrid>
                <a:gridCol w="914400">
                  <a:extLst>
                    <a:ext uri="{9D8B030D-6E8A-4147-A177-3AD203B41FA5}">
                      <a16:colId xmlns:a16="http://schemas.microsoft.com/office/drawing/2014/main" val="2668383998"/>
                    </a:ext>
                  </a:extLst>
                </a:gridCol>
                <a:gridCol w="6766560">
                  <a:extLst>
                    <a:ext uri="{9D8B030D-6E8A-4147-A177-3AD203B41FA5}">
                      <a16:colId xmlns:a16="http://schemas.microsoft.com/office/drawing/2014/main" val="24342018"/>
                    </a:ext>
                  </a:extLst>
                </a:gridCol>
              </a:tblGrid>
              <a:tr h="365760">
                <a:tc>
                  <a:txBody>
                    <a:bodyPr/>
                    <a:lstStyle/>
                    <a:p>
                      <a:pPr algn="ctr"/>
                      <a:r>
                        <a:rPr lang="en-US" sz="2000" dirty="0"/>
                        <a:t>Grade</a:t>
                      </a:r>
                      <a:endParaRPr lang="en-US" sz="2000" dirty="0">
                        <a:latin typeface="Arial" panose="020B0604020202020204" pitchFamily="34" charset="0"/>
                        <a:cs typeface="Arial" panose="020B0604020202020204" pitchFamily="34" charset="0"/>
                      </a:endParaRPr>
                    </a:p>
                  </a:txBody>
                  <a:tcPr>
                    <a:solidFill>
                      <a:schemeClr val="accent2">
                        <a:lumMod val="50000"/>
                      </a:schemeClr>
                    </a:solidFill>
                  </a:tcPr>
                </a:tc>
                <a:tc>
                  <a:txBody>
                    <a:bodyPr/>
                    <a:lstStyle/>
                    <a:p>
                      <a:r>
                        <a:rPr lang="en-US" sz="2000" dirty="0"/>
                        <a:t>ALL Adverse Event Terms (not related)</a:t>
                      </a:r>
                      <a:endParaRPr lang="en-US" sz="2000" dirty="0">
                        <a:latin typeface="Arial" panose="020B0604020202020204" pitchFamily="34" charset="0"/>
                        <a:cs typeface="Arial" panose="020B0604020202020204" pitchFamily="34" charset="0"/>
                      </a:endParaRPr>
                    </a:p>
                  </a:txBody>
                  <a:tcPr>
                    <a:solidFill>
                      <a:schemeClr val="accent2">
                        <a:lumMod val="50000"/>
                      </a:schemeClr>
                    </a:solidFill>
                  </a:tcPr>
                </a:tc>
                <a:extLst>
                  <a:ext uri="{0D108BD9-81ED-4DB2-BD59-A6C34878D82A}">
                    <a16:rowId xmlns:a16="http://schemas.microsoft.com/office/drawing/2014/main" val="609470455"/>
                  </a:ext>
                </a:extLst>
              </a:tr>
              <a:tr h="365760">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Numbness on Right Index Finger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32389666"/>
                  </a:ext>
                </a:extLst>
              </a:tr>
              <a:tr h="240389">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Increased Fatigue &amp; Tiredness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64687240"/>
                  </a:ext>
                </a:extLst>
              </a:tr>
              <a:tr h="228600">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Exacerbation of Hypertension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22165456"/>
                  </a:ext>
                </a:extLst>
              </a:tr>
              <a:tr h="228600">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Patient appeared to be slightly off, depressed and slightly elevated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87752541"/>
                  </a:ext>
                </a:extLst>
              </a:tr>
              <a:tr h="216811">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Depression family stress as precipitant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10371384"/>
                  </a:ext>
                </a:extLst>
              </a:tr>
              <a:tr h="365760">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dirty="0"/>
                        <a:t>Cough &amp; Malaise</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61939813"/>
                  </a:ext>
                </a:extLst>
              </a:tr>
              <a:tr h="365760">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Bloody Stool (pt has history of haemorhoids)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67552516"/>
                  </a:ext>
                </a:extLst>
              </a:tr>
              <a:tr h="365760">
                <a:tc>
                  <a:txBody>
                    <a:bodyPr/>
                    <a:lstStyle/>
                    <a:p>
                      <a:pPr algn="ctr"/>
                      <a:r>
                        <a:rPr lang="en-US" sz="1800" b="1" dirty="0"/>
                        <a:t>1</a:t>
                      </a:r>
                      <a:endParaRPr lang="en-US" sz="1800" b="1" dirty="0">
                        <a:latin typeface="Arial" panose="020B0604020202020204" pitchFamily="34" charset="0"/>
                        <a:cs typeface="Arial" panose="020B0604020202020204" pitchFamily="34" charset="0"/>
                      </a:endParaRPr>
                    </a:p>
                  </a:txBody>
                  <a:tcPr/>
                </a:tc>
                <a:tc>
                  <a:txBody>
                    <a:bodyPr/>
                    <a:lstStyle/>
                    <a:p>
                      <a:r>
                        <a:rPr lang="en-US" sz="1800" b="1" dirty="0"/>
                        <a:t>Urinary Tract infection</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5016701"/>
                  </a:ext>
                </a:extLst>
              </a:tr>
              <a:tr h="365760">
                <a:tc>
                  <a:txBody>
                    <a:bodyPr/>
                    <a:lstStyle/>
                    <a:p>
                      <a:pPr algn="ctr"/>
                      <a:r>
                        <a:rPr lang="en-US" sz="1800" b="1" dirty="0"/>
                        <a:t>2</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Benign Paroxysmal Positional Vertigo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7928804"/>
                  </a:ext>
                </a:extLst>
              </a:tr>
              <a:tr h="365760">
                <a:tc>
                  <a:txBody>
                    <a:bodyPr/>
                    <a:lstStyle/>
                    <a:p>
                      <a:pPr algn="ctr"/>
                      <a:r>
                        <a:rPr lang="en-US" sz="1800" b="1" dirty="0"/>
                        <a:t>2</a:t>
                      </a:r>
                      <a:endParaRPr lang="en-US" sz="1800" b="1" dirty="0">
                        <a:latin typeface="Arial" panose="020B0604020202020204" pitchFamily="34" charset="0"/>
                        <a:cs typeface="Arial" panose="020B0604020202020204" pitchFamily="34" charset="0"/>
                      </a:endParaRPr>
                    </a:p>
                  </a:txBody>
                  <a:tcPr/>
                </a:tc>
                <a:tc>
                  <a:txBody>
                    <a:bodyPr/>
                    <a:lstStyle/>
                    <a:p>
                      <a:r>
                        <a:rPr lang="en-US" sz="1800" b="1" u="none" strike="noStrike" cap="none" dirty="0">
                          <a:solidFill>
                            <a:schemeClr val="dk1"/>
                          </a:solidFill>
                          <a:effectLst/>
                          <a:sym typeface="Arial"/>
                        </a:rPr>
                        <a:t>Tooth Extraction </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32154389"/>
                  </a:ext>
                </a:extLst>
              </a:tr>
              <a:tr h="365760">
                <a:tc>
                  <a:txBody>
                    <a:bodyPr/>
                    <a:lstStyle/>
                    <a:p>
                      <a:pPr algn="ctr"/>
                      <a:r>
                        <a:rPr lang="en-US" sz="1800" b="1" dirty="0"/>
                        <a:t>2</a:t>
                      </a:r>
                      <a:endParaRPr lang="en-US" sz="1800" b="1" dirty="0">
                        <a:latin typeface="Arial" panose="020B0604020202020204" pitchFamily="34" charset="0"/>
                        <a:cs typeface="Arial" panose="020B0604020202020204" pitchFamily="34" charset="0"/>
                      </a:endParaRPr>
                    </a:p>
                  </a:txBody>
                  <a:tcPr/>
                </a:tc>
                <a:tc>
                  <a:txBody>
                    <a:bodyPr/>
                    <a:lstStyle/>
                    <a:p>
                      <a:r>
                        <a:rPr lang="en-US" sz="1800" b="1" dirty="0"/>
                        <a:t>Tooth/ Gum infection</a:t>
                      </a:r>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94387375"/>
                  </a:ext>
                </a:extLst>
              </a:tr>
            </a:tbl>
          </a:graphicData>
        </a:graphic>
      </p:graphicFrame>
      <p:sp>
        <p:nvSpPr>
          <p:cNvPr id="57" name="TextBox 56">
            <a:extLst>
              <a:ext uri="{FF2B5EF4-FFF2-40B4-BE49-F238E27FC236}">
                <a16:creationId xmlns:a16="http://schemas.microsoft.com/office/drawing/2014/main" id="{1D03CE9E-EE79-123E-B60E-30D26EEFE8FE}"/>
              </a:ext>
            </a:extLst>
          </p:cNvPr>
          <p:cNvSpPr txBox="1"/>
          <p:nvPr/>
        </p:nvSpPr>
        <p:spPr>
          <a:xfrm>
            <a:off x="31174687" y="20976257"/>
            <a:ext cx="9601200" cy="4001095"/>
          </a:xfrm>
          <a:prstGeom prst="rect">
            <a:avLst/>
          </a:prstGeom>
          <a:noFill/>
        </p:spPr>
        <p:txBody>
          <a:bodyPr wrap="square" rtlCol="0">
            <a:spAutoFit/>
          </a:bodyPr>
          <a:lstStyle/>
          <a:p>
            <a:pPr marL="457200" indent="-457200">
              <a:spcAft>
                <a:spcPts val="1200"/>
              </a:spcAft>
              <a:buClr>
                <a:schemeClr val="accent2">
                  <a:lumMod val="25000"/>
                </a:schemeClr>
              </a:buClr>
              <a:buFont typeface="Courier New" panose="02070309020205020404" pitchFamily="49" charset="0"/>
              <a:buChar char="o"/>
            </a:pPr>
            <a:r>
              <a:rPr lang="en-US" sz="2800" b="1" dirty="0">
                <a:latin typeface="Arial" panose="020B0604020202020204" pitchFamily="34" charset="0"/>
                <a:cs typeface="Arial" panose="020B0604020202020204" pitchFamily="34" charset="0"/>
              </a:rPr>
              <a:t>SPG302 was generally safe and well tolerated</a:t>
            </a:r>
          </a:p>
          <a:p>
            <a:pPr marL="457200" indent="-457200">
              <a:spcAft>
                <a:spcPts val="1200"/>
              </a:spcAft>
              <a:buClr>
                <a:schemeClr val="accent2">
                  <a:lumMod val="25000"/>
                </a:schemeClr>
              </a:buClr>
              <a:buFont typeface="Courier New" panose="02070309020205020404" pitchFamily="49" charset="0"/>
              <a:buChar char="o"/>
            </a:pPr>
            <a:r>
              <a:rPr lang="en-US" sz="2800" b="1" dirty="0">
                <a:latin typeface="Arial" panose="020B0604020202020204" pitchFamily="34" charset="0"/>
                <a:cs typeface="Arial" panose="020B0604020202020204" pitchFamily="34" charset="0"/>
              </a:rPr>
              <a:t>Evidence of rapid improvement (SMMSE) within a 4-week placebo-controlled period is consistent with observations of rapid efficacy in preclinical models</a:t>
            </a:r>
          </a:p>
          <a:p>
            <a:pPr marL="457200" indent="-457200">
              <a:spcAft>
                <a:spcPts val="1200"/>
              </a:spcAft>
              <a:buClr>
                <a:schemeClr val="accent2">
                  <a:lumMod val="25000"/>
                </a:schemeClr>
              </a:buClr>
              <a:buFont typeface="Courier New" panose="02070309020205020404" pitchFamily="49" charset="0"/>
              <a:buChar char="o"/>
            </a:pPr>
            <a:r>
              <a:rPr lang="en-US" sz="2800" b="1" dirty="0">
                <a:latin typeface="Arial" panose="020B0604020202020204" pitchFamily="34" charset="0"/>
                <a:cs typeface="Arial" panose="020B0604020202020204" pitchFamily="34" charset="0"/>
              </a:rPr>
              <a:t>Durable improvements in both SMMSE and CDR-SB</a:t>
            </a:r>
          </a:p>
          <a:p>
            <a:pPr marL="457200" indent="-457200">
              <a:spcAft>
                <a:spcPts val="1200"/>
              </a:spcAft>
              <a:buClr>
                <a:schemeClr val="accent2">
                  <a:lumMod val="25000"/>
                </a:schemeClr>
              </a:buClr>
              <a:buFont typeface="Courier New" panose="02070309020205020404" pitchFamily="49" charset="0"/>
              <a:buChar char="o"/>
            </a:pPr>
            <a:r>
              <a:rPr lang="en-US" sz="2800" b="1" dirty="0">
                <a:latin typeface="Arial" panose="020B0604020202020204" pitchFamily="34" charset="0"/>
                <a:cs typeface="Arial" panose="020B0604020202020204" pitchFamily="34" charset="0"/>
              </a:rPr>
              <a:t>These early Phase 2a efficacy comparisons show competitive improvements in MMSE and CDR vs current standard of care therapies.</a:t>
            </a:r>
          </a:p>
        </p:txBody>
      </p:sp>
      <p:pic>
        <p:nvPicPr>
          <p:cNvPr id="60" name="Picture 59">
            <a:extLst>
              <a:ext uri="{FF2B5EF4-FFF2-40B4-BE49-F238E27FC236}">
                <a16:creationId xmlns:a16="http://schemas.microsoft.com/office/drawing/2014/main" id="{8F81AC37-525A-426D-6450-EA1EB74F84CE}"/>
              </a:ext>
            </a:extLst>
          </p:cNvPr>
          <p:cNvPicPr/>
          <p:nvPr/>
        </p:nvPicPr>
        <p:blipFill>
          <a:blip r:embed="rId11"/>
          <a:srcRect l="6864" r="20839"/>
          <a:stretch>
            <a:fillRect/>
          </a:stretch>
        </p:blipFill>
        <p:spPr>
          <a:xfrm>
            <a:off x="18423873" y="7775875"/>
            <a:ext cx="2774967" cy="4502460"/>
          </a:xfrm>
          <a:prstGeom prst="rect">
            <a:avLst/>
          </a:prstGeom>
        </p:spPr>
      </p:pic>
      <p:sp>
        <p:nvSpPr>
          <p:cNvPr id="63" name="TextBox 4">
            <a:extLst>
              <a:ext uri="{FF2B5EF4-FFF2-40B4-BE49-F238E27FC236}">
                <a16:creationId xmlns:a16="http://schemas.microsoft.com/office/drawing/2014/main" id="{2C7E2729-8233-626D-A35E-8090A7040C94}"/>
              </a:ext>
            </a:extLst>
          </p:cNvPr>
          <p:cNvSpPr txBox="1"/>
          <p:nvPr/>
        </p:nvSpPr>
        <p:spPr>
          <a:xfrm>
            <a:off x="21863312" y="8886479"/>
            <a:ext cx="3726292" cy="954107"/>
          </a:xfrm>
          <a:prstGeom prst="rect">
            <a:avLst/>
          </a:prstGeom>
          <a:noFill/>
          <a:ln w="19050">
            <a:solidFill>
              <a:srgbClr val="47758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Normal cognitive function: 27-30</a:t>
            </a:r>
          </a:p>
          <a:p>
            <a:r>
              <a:rPr lang="en-US" sz="1400" dirty="0">
                <a:latin typeface="Arial" panose="020B0604020202020204" pitchFamily="34" charset="0"/>
                <a:cs typeface="Arial" panose="020B0604020202020204" pitchFamily="34" charset="0"/>
              </a:rPr>
              <a:t>Mild Cognitive Impairment: 21-26</a:t>
            </a:r>
          </a:p>
          <a:p>
            <a:r>
              <a:rPr lang="en-US" sz="1400" dirty="0">
                <a:latin typeface="Arial" panose="020B0604020202020204" pitchFamily="34" charset="0"/>
                <a:cs typeface="Arial" panose="020B0604020202020204" pitchFamily="34" charset="0"/>
              </a:rPr>
              <a:t>Moderate Cognitive Impairment: 10-20</a:t>
            </a:r>
          </a:p>
          <a:p>
            <a:r>
              <a:rPr lang="en-US" sz="1400" dirty="0">
                <a:latin typeface="Arial" panose="020B0604020202020204" pitchFamily="34" charset="0"/>
                <a:cs typeface="Arial" panose="020B0604020202020204" pitchFamily="34" charset="0"/>
              </a:rPr>
              <a:t>Severe Cognitive Impairment: &lt;10</a:t>
            </a:r>
          </a:p>
        </p:txBody>
      </p:sp>
      <p:pic>
        <p:nvPicPr>
          <p:cNvPr id="2052" name="Picture 4">
            <a:extLst>
              <a:ext uri="{FF2B5EF4-FFF2-40B4-BE49-F238E27FC236}">
                <a16:creationId xmlns:a16="http://schemas.microsoft.com/office/drawing/2014/main" id="{25A670E9-2AB2-9ECC-55FA-13CBF698D8E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847" t="12139" r="59607" b="1727"/>
          <a:stretch>
            <a:fillRect/>
          </a:stretch>
        </p:blipFill>
        <p:spPr bwMode="auto">
          <a:xfrm>
            <a:off x="34093719" y="7873701"/>
            <a:ext cx="4441998" cy="4290606"/>
          </a:xfrm>
          <a:prstGeom prst="rect">
            <a:avLst/>
          </a:prstGeom>
          <a:noFill/>
          <a:extLst>
            <a:ext uri="{909E8E84-426E-40DD-AFC4-6F175D3DCCD1}">
              <a14:hiddenFill xmlns:a14="http://schemas.microsoft.com/office/drawing/2010/main">
                <a:solidFill>
                  <a:srgbClr val="FFFFFF"/>
                </a:solidFill>
              </a14:hiddenFill>
            </a:ext>
          </a:extLst>
        </p:spPr>
      </p:pic>
      <p:sp>
        <p:nvSpPr>
          <p:cNvPr id="926722563" name="TextBox 926722562">
            <a:extLst>
              <a:ext uri="{FF2B5EF4-FFF2-40B4-BE49-F238E27FC236}">
                <a16:creationId xmlns:a16="http://schemas.microsoft.com/office/drawing/2014/main" id="{F8FC0C39-9AE4-761B-C600-87791F1A9048}"/>
              </a:ext>
            </a:extLst>
          </p:cNvPr>
          <p:cNvSpPr txBox="1"/>
          <p:nvPr/>
        </p:nvSpPr>
        <p:spPr>
          <a:xfrm>
            <a:off x="33550003" y="12097972"/>
            <a:ext cx="7099178" cy="830997"/>
          </a:xfrm>
          <a:prstGeom prst="rect">
            <a:avLst/>
          </a:prstGeom>
          <a:noFill/>
        </p:spPr>
        <p:txBody>
          <a:bodyPr wrap="square" lIns="91440" tIns="45720" rIns="91440" bIns="45720" rtlCol="0" anchor="t">
            <a:spAutoFit/>
          </a:bodyPr>
          <a:lstStyle/>
          <a:p>
            <a:pPr fontAlgn="base"/>
            <a:r>
              <a:rPr lang="en-AU" sz="2400" dirty="0">
                <a:latin typeface="Arial" panose="020B0604020202020204" pitchFamily="34" charset="0"/>
                <a:cs typeface="Arial" panose="020B0604020202020204" pitchFamily="34" charset="0"/>
              </a:rPr>
              <a:t>PK in AD patients appears to be comparable to that observed in healthy adults.</a:t>
            </a:r>
            <a:endParaRPr lang="en-US" sz="2400" dirty="0">
              <a:latin typeface="Arial" panose="020B0604020202020204" pitchFamily="34" charset="0"/>
              <a:cs typeface="Arial" panose="020B0604020202020204" pitchFamily="34" charset="0"/>
            </a:endParaRPr>
          </a:p>
        </p:txBody>
      </p:sp>
      <p:sp>
        <p:nvSpPr>
          <p:cNvPr id="926722564" name="TextBox 926722563">
            <a:extLst>
              <a:ext uri="{FF2B5EF4-FFF2-40B4-BE49-F238E27FC236}">
                <a16:creationId xmlns:a16="http://schemas.microsoft.com/office/drawing/2014/main" id="{F83361C7-B4F0-CB4D-1FB3-9F499B405E8A}"/>
              </a:ext>
            </a:extLst>
          </p:cNvPr>
          <p:cNvSpPr txBox="1"/>
          <p:nvPr/>
        </p:nvSpPr>
        <p:spPr>
          <a:xfrm>
            <a:off x="25931039" y="9961452"/>
            <a:ext cx="7086600" cy="830997"/>
          </a:xfrm>
          <a:prstGeom prst="rect">
            <a:avLst/>
          </a:prstGeom>
          <a:noFill/>
        </p:spPr>
        <p:txBody>
          <a:bodyPr wrap="square" rtlCol="0">
            <a:spAutoFit/>
          </a:bodyPr>
          <a:lstStyle/>
          <a:p>
            <a:pPr fontAlgn="base"/>
            <a:r>
              <a:rPr lang="en-AU" sz="2400" dirty="0">
                <a:latin typeface="Arial" panose="020B0604020202020204" pitchFamily="34" charset="0"/>
                <a:cs typeface="Arial" panose="020B0604020202020204" pitchFamily="34" charset="0"/>
              </a:rPr>
              <a:t>SPG302 in combination with standard of care therapeutics was well tolerated </a:t>
            </a:r>
            <a:endParaRPr lang="en-US" sz="2400" dirty="0">
              <a:latin typeface="Arial" panose="020B0604020202020204" pitchFamily="34" charset="0"/>
              <a:cs typeface="Arial" panose="020B0604020202020204" pitchFamily="34" charset="0"/>
            </a:endParaRPr>
          </a:p>
        </p:txBody>
      </p:sp>
      <p:sp>
        <p:nvSpPr>
          <p:cNvPr id="926722565" name="TextBox 926722564">
            <a:extLst>
              <a:ext uri="{FF2B5EF4-FFF2-40B4-BE49-F238E27FC236}">
                <a16:creationId xmlns:a16="http://schemas.microsoft.com/office/drawing/2014/main" id="{9B2A1E60-14DC-01E2-4795-FB34A4ECB987}"/>
              </a:ext>
            </a:extLst>
          </p:cNvPr>
          <p:cNvSpPr txBox="1"/>
          <p:nvPr/>
        </p:nvSpPr>
        <p:spPr>
          <a:xfrm>
            <a:off x="31178453" y="28502579"/>
            <a:ext cx="9571005" cy="954107"/>
          </a:xfrm>
          <a:prstGeom prst="rect">
            <a:avLst/>
          </a:prstGeom>
          <a:noFill/>
        </p:spPr>
        <p:txBody>
          <a:bodyPr wrap="square" rtlCol="0">
            <a:spAutoFit/>
          </a:bodyPr>
          <a:lstStyle/>
          <a:p>
            <a:pPr algn="just">
              <a:spcAft>
                <a:spcPts val="1200"/>
              </a:spcAft>
            </a:pPr>
            <a:r>
              <a:rPr lang="en-US" sz="2800" b="1" dirty="0">
                <a:latin typeface="Arial" panose="020B0604020202020204" pitchFamily="34" charset="0"/>
                <a:cs typeface="Arial" panose="020B0604020202020204" pitchFamily="34" charset="0"/>
              </a:rPr>
              <a:t>Database lock is underway and additional data will be presented at CTAD Dec 2025. </a:t>
            </a:r>
          </a:p>
        </p:txBody>
      </p:sp>
      <p:sp>
        <p:nvSpPr>
          <p:cNvPr id="10" name="Rectangle 9">
            <a:extLst>
              <a:ext uri="{FF2B5EF4-FFF2-40B4-BE49-F238E27FC236}">
                <a16:creationId xmlns:a16="http://schemas.microsoft.com/office/drawing/2014/main" id="{A9498773-CACF-B1F3-0CD8-01C78506C5B9}"/>
              </a:ext>
            </a:extLst>
          </p:cNvPr>
          <p:cNvSpPr/>
          <p:nvPr/>
        </p:nvSpPr>
        <p:spPr>
          <a:xfrm>
            <a:off x="18448199" y="7089852"/>
            <a:ext cx="7086600" cy="640080"/>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bg1"/>
                </a:solidFill>
                <a:latin typeface="Arial" panose="020B0604020202020204" pitchFamily="34" charset="0"/>
                <a:cs typeface="Arial" panose="020B0604020202020204" pitchFamily="34" charset="0"/>
              </a:rPr>
              <a:t>Baseline SMMSE Scores</a:t>
            </a:r>
          </a:p>
        </p:txBody>
      </p:sp>
      <p:sp>
        <p:nvSpPr>
          <p:cNvPr id="12" name="Rectangle 11">
            <a:extLst>
              <a:ext uri="{FF2B5EF4-FFF2-40B4-BE49-F238E27FC236}">
                <a16:creationId xmlns:a16="http://schemas.microsoft.com/office/drawing/2014/main" id="{F16C0608-8FB1-97BA-0235-12ED0216F630}"/>
              </a:ext>
            </a:extLst>
          </p:cNvPr>
          <p:cNvSpPr/>
          <p:nvPr/>
        </p:nvSpPr>
        <p:spPr>
          <a:xfrm>
            <a:off x="25931039" y="7089852"/>
            <a:ext cx="7086600" cy="640080"/>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bg1"/>
                </a:solidFill>
                <a:latin typeface="Arial" panose="020B0604020202020204" pitchFamily="34" charset="0"/>
                <a:cs typeface="Arial" panose="020B0604020202020204" pitchFamily="34" charset="0"/>
              </a:rPr>
              <a:t>SPG302 and Other Treatments</a:t>
            </a:r>
          </a:p>
        </p:txBody>
      </p:sp>
      <p:sp>
        <p:nvSpPr>
          <p:cNvPr id="13" name="Rectangle 12">
            <a:extLst>
              <a:ext uri="{FF2B5EF4-FFF2-40B4-BE49-F238E27FC236}">
                <a16:creationId xmlns:a16="http://schemas.microsoft.com/office/drawing/2014/main" id="{CA42F2EE-A02B-B2D2-EED1-B3430D00BC2F}"/>
              </a:ext>
            </a:extLst>
          </p:cNvPr>
          <p:cNvSpPr/>
          <p:nvPr/>
        </p:nvSpPr>
        <p:spPr>
          <a:xfrm>
            <a:off x="33413879" y="7089852"/>
            <a:ext cx="7086600" cy="640080"/>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bg1"/>
                </a:solidFill>
                <a:latin typeface="Arial" panose="020B0604020202020204" pitchFamily="34" charset="0"/>
                <a:cs typeface="Arial" panose="020B0604020202020204" pitchFamily="34" charset="0"/>
              </a:rPr>
              <a:t>SPG302 PK in AD Participants</a:t>
            </a:r>
          </a:p>
        </p:txBody>
      </p:sp>
      <p:pic>
        <p:nvPicPr>
          <p:cNvPr id="19" name="Picture 4">
            <a:extLst>
              <a:ext uri="{FF2B5EF4-FFF2-40B4-BE49-F238E27FC236}">
                <a16:creationId xmlns:a16="http://schemas.microsoft.com/office/drawing/2014/main" id="{1E895DC7-DD57-82F9-DDDF-04A67B96CC1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90127" t="43782" b="41321"/>
          <a:stretch>
            <a:fillRect/>
          </a:stretch>
        </p:blipFill>
        <p:spPr bwMode="auto">
          <a:xfrm>
            <a:off x="38821495" y="8422834"/>
            <a:ext cx="1693897" cy="116082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3F4562D-B1AC-C989-2B87-339C6696598D}"/>
              </a:ext>
            </a:extLst>
          </p:cNvPr>
          <p:cNvSpPr txBox="1"/>
          <p:nvPr/>
        </p:nvSpPr>
        <p:spPr>
          <a:xfrm>
            <a:off x="18448199" y="12140772"/>
            <a:ext cx="7141405" cy="830997"/>
          </a:xfrm>
          <a:prstGeom prst="rect">
            <a:avLst/>
          </a:prstGeom>
          <a:noFill/>
        </p:spPr>
        <p:txBody>
          <a:bodyPr wrap="square" rtlCol="0">
            <a:spAutoFit/>
          </a:bodyPr>
          <a:lstStyle/>
          <a:p>
            <a:pPr fontAlgn="base"/>
            <a:r>
              <a:rPr lang="en-AU" sz="2400" dirty="0">
                <a:latin typeface="Arial" panose="020B0604020202020204" pitchFamily="34" charset="0"/>
                <a:cs typeface="Arial" panose="020B0604020202020204" pitchFamily="34" charset="0"/>
              </a:rPr>
              <a:t>Participant recruitment balanced between mild and moderate AD stages as defined by SMMSE</a:t>
            </a:r>
            <a:endParaRPr lang="en-US" sz="2400"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1C764BCF-53C9-FD38-F1B5-E0D7075AE6EA}"/>
              </a:ext>
            </a:extLst>
          </p:cNvPr>
          <p:cNvSpPr/>
          <p:nvPr/>
        </p:nvSpPr>
        <p:spPr>
          <a:xfrm>
            <a:off x="531299" y="20562330"/>
            <a:ext cx="9601200" cy="640080"/>
          </a:xfrm>
          <a:prstGeom prst="rect">
            <a:avLst/>
          </a:prstGeom>
          <a:solidFill>
            <a:srgbClr val="0070C0"/>
          </a:solidFill>
          <a:ln w="57150" cap="flat" cmpd="sng" algn="ctr">
            <a:solidFill>
              <a:srgbClr val="0070C0"/>
            </a:solidFill>
            <a:prstDash val="solid"/>
          </a:ln>
          <a:effectLst>
            <a:outerShdw blurRad="50800" dist="38100" dir="2700000" algn="tl" rotWithShape="0">
              <a:prstClr val="black">
                <a:alpha val="40000"/>
              </a:prstClr>
            </a:outerShdw>
          </a:effectLst>
        </p:spPr>
        <p:txBody>
          <a:bodyPr rtlCol="0" anchor="ctr"/>
          <a:lstStyle/>
          <a:p>
            <a:pPr>
              <a:defRPr/>
            </a:pPr>
            <a:r>
              <a:rPr lang="en-US" sz="3600" b="1" kern="0" dirty="0">
                <a:solidFill>
                  <a:srgbClr val="FFFFFF"/>
                </a:solidFill>
                <a:latin typeface="Arial" panose="020B0604020202020204" pitchFamily="34" charset="0"/>
                <a:cs typeface="Arial" panose="020B0604020202020204" pitchFamily="34" charset="0"/>
              </a:rPr>
              <a:t>Preclinical POC in AD</a:t>
            </a:r>
          </a:p>
        </p:txBody>
      </p:sp>
      <p:grpSp>
        <p:nvGrpSpPr>
          <p:cNvPr id="926722576" name="Group 926722575">
            <a:extLst>
              <a:ext uri="{FF2B5EF4-FFF2-40B4-BE49-F238E27FC236}">
                <a16:creationId xmlns:a16="http://schemas.microsoft.com/office/drawing/2014/main" id="{8EA90FB3-DBBB-4BC0-FE9A-98794E7DC6A5}"/>
              </a:ext>
            </a:extLst>
          </p:cNvPr>
          <p:cNvGrpSpPr/>
          <p:nvPr/>
        </p:nvGrpSpPr>
        <p:grpSpPr>
          <a:xfrm>
            <a:off x="531300" y="21463270"/>
            <a:ext cx="9601200" cy="5577840"/>
            <a:chOff x="575128" y="21234323"/>
            <a:chExt cx="9601200" cy="5577840"/>
          </a:xfrm>
        </p:grpSpPr>
        <p:sp>
          <p:nvSpPr>
            <p:cNvPr id="30" name="Rectangle 29">
              <a:extLst>
                <a:ext uri="{FF2B5EF4-FFF2-40B4-BE49-F238E27FC236}">
                  <a16:creationId xmlns:a16="http://schemas.microsoft.com/office/drawing/2014/main" id="{328EC32B-353F-ECC8-E8F7-21FC243ED345}"/>
                </a:ext>
              </a:extLst>
            </p:cNvPr>
            <p:cNvSpPr/>
            <p:nvPr/>
          </p:nvSpPr>
          <p:spPr>
            <a:xfrm>
              <a:off x="575128" y="21234323"/>
              <a:ext cx="9601200" cy="5577840"/>
            </a:xfrm>
            <a:prstGeom prst="rect">
              <a:avLst/>
            </a:prstGeom>
            <a:noFill/>
            <a:ln w="57150" cap="flat" cmpd="sng" algn="ctr">
              <a:solidFill>
                <a:srgbClr val="0070C0"/>
              </a:solidFill>
              <a:prstDash val="solid"/>
            </a:ln>
            <a:effectLst>
              <a:outerShdw blurRad="50800" dist="38100" dir="2700000" algn="tl" rotWithShape="0">
                <a:prstClr val="black">
                  <a:alpha val="40000"/>
                </a:prstClr>
              </a:outerShdw>
            </a:effectLst>
          </p:spPr>
          <p:txBody>
            <a:bodyPr rtlCol="0" anchor="t"/>
            <a:lstStyle/>
            <a:p>
              <a:pPr>
                <a:defRPr/>
              </a:pPr>
              <a:endParaRPr lang="en-US" sz="1800" kern="0" dirty="0">
                <a:solidFill>
                  <a:srgbClr val="343538"/>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FE4D90AE-97DF-EF86-A416-92625DA9945E}"/>
                </a:ext>
              </a:extLst>
            </p:cNvPr>
            <p:cNvPicPr>
              <a:picLocks noChangeAspect="1"/>
            </p:cNvPicPr>
            <p:nvPr/>
          </p:nvPicPr>
          <p:blipFill>
            <a:blip r:embed="rId13"/>
            <a:srcRect l="5244" t="3056" r="20719"/>
            <a:stretch>
              <a:fillRect/>
            </a:stretch>
          </p:blipFill>
          <p:spPr>
            <a:xfrm>
              <a:off x="4424969" y="23686942"/>
              <a:ext cx="4950090" cy="3001653"/>
            </a:xfrm>
            <a:prstGeom prst="rect">
              <a:avLst/>
            </a:prstGeom>
          </p:spPr>
        </p:pic>
        <p:pic>
          <p:nvPicPr>
            <p:cNvPr id="44" name="Picture 43">
              <a:extLst>
                <a:ext uri="{FF2B5EF4-FFF2-40B4-BE49-F238E27FC236}">
                  <a16:creationId xmlns:a16="http://schemas.microsoft.com/office/drawing/2014/main" id="{2E0D3CD7-77D0-C8F4-3391-450642E82DE2}"/>
                </a:ext>
              </a:extLst>
            </p:cNvPr>
            <p:cNvPicPr>
              <a:picLocks noChangeAspect="1"/>
            </p:cNvPicPr>
            <p:nvPr/>
          </p:nvPicPr>
          <p:blipFill>
            <a:blip r:embed="rId13"/>
            <a:srcRect l="78533" t="5553" r="557" b="62803"/>
            <a:stretch>
              <a:fillRect/>
            </a:stretch>
          </p:blipFill>
          <p:spPr>
            <a:xfrm>
              <a:off x="8676034" y="23213108"/>
              <a:ext cx="1398050" cy="979802"/>
            </a:xfrm>
            <a:prstGeom prst="rect">
              <a:avLst/>
            </a:prstGeom>
          </p:spPr>
        </p:pic>
        <p:grpSp>
          <p:nvGrpSpPr>
            <p:cNvPr id="45" name="Group 44">
              <a:extLst>
                <a:ext uri="{FF2B5EF4-FFF2-40B4-BE49-F238E27FC236}">
                  <a16:creationId xmlns:a16="http://schemas.microsoft.com/office/drawing/2014/main" id="{85F9587B-0F21-D941-94D5-1FD9BA99A6C7}"/>
                </a:ext>
              </a:extLst>
            </p:cNvPr>
            <p:cNvGrpSpPr/>
            <p:nvPr/>
          </p:nvGrpSpPr>
          <p:grpSpPr>
            <a:xfrm>
              <a:off x="723665" y="23696413"/>
              <a:ext cx="3597778" cy="2962106"/>
              <a:chOff x="1160349" y="22166580"/>
              <a:chExt cx="3597778" cy="2962106"/>
            </a:xfrm>
          </p:grpSpPr>
          <p:pic>
            <p:nvPicPr>
              <p:cNvPr id="46" name="Picture 45">
                <a:extLst>
                  <a:ext uri="{FF2B5EF4-FFF2-40B4-BE49-F238E27FC236}">
                    <a16:creationId xmlns:a16="http://schemas.microsoft.com/office/drawing/2014/main" id="{3DDFEB52-8B08-77D9-6B44-101DE1310DC8}"/>
                  </a:ext>
                </a:extLst>
              </p:cNvPr>
              <p:cNvPicPr>
                <a:picLocks noChangeAspect="1"/>
              </p:cNvPicPr>
              <p:nvPr/>
            </p:nvPicPr>
            <p:blipFill>
              <a:blip r:embed="rId14"/>
              <a:srcRect l="2086" t="5612" r="1"/>
              <a:stretch>
                <a:fillRect/>
              </a:stretch>
            </p:blipFill>
            <p:spPr>
              <a:xfrm>
                <a:off x="1160349" y="22203774"/>
                <a:ext cx="3597778" cy="2924912"/>
              </a:xfrm>
              <a:prstGeom prst="rect">
                <a:avLst/>
              </a:prstGeom>
            </p:spPr>
          </p:pic>
          <p:sp>
            <p:nvSpPr>
              <p:cNvPr id="47" name="Rectangle 46">
                <a:extLst>
                  <a:ext uri="{FF2B5EF4-FFF2-40B4-BE49-F238E27FC236}">
                    <a16:creationId xmlns:a16="http://schemas.microsoft.com/office/drawing/2014/main" id="{26BDB8F7-6A48-20D4-3242-002D2A7FB217}"/>
                  </a:ext>
                </a:extLst>
              </p:cNvPr>
              <p:cNvSpPr/>
              <p:nvPr/>
            </p:nvSpPr>
            <p:spPr>
              <a:xfrm>
                <a:off x="1160349" y="22166580"/>
                <a:ext cx="359416" cy="236220"/>
              </a:xfrm>
              <a:prstGeom prst="rect">
                <a:avLst/>
              </a:prstGeom>
              <a:solidFill>
                <a:srgbClr val="FFFFFF"/>
              </a:solidFill>
              <a:ln w="127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endParaRPr>
              </a:p>
            </p:txBody>
          </p:sp>
        </p:grpSp>
        <p:sp>
          <p:nvSpPr>
            <p:cNvPr id="59" name="TextBox 58">
              <a:extLst>
                <a:ext uri="{FF2B5EF4-FFF2-40B4-BE49-F238E27FC236}">
                  <a16:creationId xmlns:a16="http://schemas.microsoft.com/office/drawing/2014/main" id="{2880E5F6-7F3C-48F1-AB9F-6E69C7FFCFAE}"/>
                </a:ext>
              </a:extLst>
            </p:cNvPr>
            <p:cNvSpPr txBox="1"/>
            <p:nvPr/>
          </p:nvSpPr>
          <p:spPr>
            <a:xfrm>
              <a:off x="597985" y="22104707"/>
              <a:ext cx="9557373" cy="1400383"/>
            </a:xfrm>
            <a:prstGeom prst="rect">
              <a:avLst/>
            </a:prstGeom>
            <a:noFill/>
          </p:spPr>
          <p:txBody>
            <a:bodyPr wrap="square">
              <a:spAutoFit/>
            </a:bodyPr>
            <a:lstStyle/>
            <a:p>
              <a:pPr>
                <a:spcAft>
                  <a:spcPts val="300"/>
                </a:spcAft>
              </a:pPr>
              <a:r>
                <a:rPr lang="en-US" sz="2000" dirty="0">
                  <a:latin typeface="Arial" panose="020B0604020202020204" pitchFamily="34" charset="0"/>
                  <a:cs typeface="Arial" panose="020B0604020202020204" pitchFamily="34" charset="0"/>
                </a:rPr>
                <a:t>Trujillo-Estrada </a:t>
              </a:r>
              <a:r>
                <a:rPr lang="en-US" sz="2000" i="1" dirty="0">
                  <a:latin typeface="Arial" panose="020B0604020202020204" pitchFamily="34" charset="0"/>
                  <a:cs typeface="Arial" panose="020B0604020202020204" pitchFamily="34" charset="0"/>
                </a:rPr>
                <a:t>et al</a:t>
              </a:r>
              <a:r>
                <a:rPr lang="en-US" sz="2000" dirty="0">
                  <a:latin typeface="Arial" panose="020B0604020202020204" pitchFamily="34" charset="0"/>
                  <a:cs typeface="Arial" panose="020B0604020202020204" pitchFamily="34" charset="0"/>
                </a:rPr>
                <a:t>, 2021 – 3xTg AD mouse model</a:t>
              </a:r>
            </a:p>
            <a:p>
              <a:pPr>
                <a:spcAft>
                  <a:spcPts val="300"/>
                </a:spcAft>
              </a:pPr>
              <a:r>
                <a:rPr lang="en-US" sz="2000" dirty="0">
                  <a:latin typeface="Arial" panose="020B0604020202020204" pitchFamily="34" charset="0"/>
                  <a:cs typeface="Arial" panose="020B0604020202020204" pitchFamily="34" charset="0"/>
                </a:rPr>
                <a:t>SPG302 Reverses Synaptic and Cognitive Deficits Without Altering Amyloid or Tau Pathology in a Transgenic Model of Alzheimer’s Disease (PMC8804111)</a:t>
              </a:r>
            </a:p>
            <a:p>
              <a:pPr marL="285750" indent="-285750">
                <a:buClr>
                  <a:srgbClr val="0070C0"/>
                </a:buClr>
                <a:buFont typeface="Courier New" panose="02070309020205020404" pitchFamily="49" charset="0"/>
                <a:buChar char="o"/>
              </a:pPr>
              <a:r>
                <a:rPr lang="en-US" sz="2000" dirty="0">
                  <a:latin typeface="Arial" panose="020B0604020202020204" pitchFamily="34" charset="0"/>
                  <a:cs typeface="Arial" panose="020B0604020202020204" pitchFamily="34" charset="0"/>
                </a:rPr>
                <a:t>Daily treatment, 4 weeks, beginning at 6 months of age</a:t>
              </a:r>
            </a:p>
          </p:txBody>
        </p:sp>
        <p:sp>
          <p:nvSpPr>
            <p:cNvPr id="61" name="TextBox 60">
              <a:extLst>
                <a:ext uri="{FF2B5EF4-FFF2-40B4-BE49-F238E27FC236}">
                  <a16:creationId xmlns:a16="http://schemas.microsoft.com/office/drawing/2014/main" id="{EB81BAAE-09B9-F7A0-E19D-EC0DA7AE47C8}"/>
                </a:ext>
              </a:extLst>
            </p:cNvPr>
            <p:cNvSpPr txBox="1"/>
            <p:nvPr/>
          </p:nvSpPr>
          <p:spPr>
            <a:xfrm>
              <a:off x="5108449" y="23477522"/>
              <a:ext cx="1993238" cy="338554"/>
            </a:xfrm>
            <a:prstGeom prst="rect">
              <a:avLst/>
            </a:prstGeom>
            <a:noFill/>
          </p:spPr>
          <p:txBody>
            <a:bodyPr wrap="none" rtlCol="0">
              <a:spAutoFit/>
            </a:bodyPr>
            <a:lstStyle/>
            <a:p>
              <a:r>
                <a:rPr lang="en-US" sz="1600" b="1" dirty="0">
                  <a:solidFill>
                    <a:srgbClr val="0070C0"/>
                  </a:solidFill>
                  <a:latin typeface="Arial" panose="020B0604020202020204" pitchFamily="34" charset="0"/>
                  <a:cs typeface="Arial" panose="020B0604020202020204" pitchFamily="34" charset="0"/>
                </a:rPr>
                <a:t>Morris Water Maze</a:t>
              </a:r>
            </a:p>
          </p:txBody>
        </p:sp>
        <p:sp>
          <p:nvSpPr>
            <p:cNvPr id="62" name="TextBox 61">
              <a:extLst>
                <a:ext uri="{FF2B5EF4-FFF2-40B4-BE49-F238E27FC236}">
                  <a16:creationId xmlns:a16="http://schemas.microsoft.com/office/drawing/2014/main" id="{9BA82AD3-292F-FCF3-C0C7-C91C6C2C547C}"/>
                </a:ext>
              </a:extLst>
            </p:cNvPr>
            <p:cNvSpPr txBox="1"/>
            <p:nvPr/>
          </p:nvSpPr>
          <p:spPr>
            <a:xfrm>
              <a:off x="598230" y="23477522"/>
              <a:ext cx="2262542" cy="338554"/>
            </a:xfrm>
            <a:prstGeom prst="rect">
              <a:avLst/>
            </a:prstGeom>
            <a:noFill/>
          </p:spPr>
          <p:txBody>
            <a:bodyPr wrap="none" rtlCol="0">
              <a:spAutoFit/>
            </a:bodyPr>
            <a:lstStyle/>
            <a:p>
              <a:r>
                <a:rPr lang="en-US" sz="1600" b="1" dirty="0">
                  <a:solidFill>
                    <a:srgbClr val="0070C0"/>
                  </a:solidFill>
                  <a:latin typeface="Arial" panose="020B0604020202020204" pitchFamily="34" charset="0"/>
                  <a:cs typeface="Arial" panose="020B0604020202020204" pitchFamily="34" charset="0"/>
                </a:rPr>
                <a:t>CA1 Apical Dendrites</a:t>
              </a:r>
            </a:p>
          </p:txBody>
        </p:sp>
        <p:sp>
          <p:nvSpPr>
            <p:cNvPr id="926722566" name="TextBox 926722565">
              <a:extLst>
                <a:ext uri="{FF2B5EF4-FFF2-40B4-BE49-F238E27FC236}">
                  <a16:creationId xmlns:a16="http://schemas.microsoft.com/office/drawing/2014/main" id="{B7A731BE-E9FA-3FC0-9D17-C622E9A89F74}"/>
                </a:ext>
              </a:extLst>
            </p:cNvPr>
            <p:cNvSpPr txBox="1"/>
            <p:nvPr/>
          </p:nvSpPr>
          <p:spPr>
            <a:xfrm>
              <a:off x="597985" y="21302173"/>
              <a:ext cx="9557373" cy="830997"/>
            </a:xfrm>
            <a:prstGeom prst="rect">
              <a:avLst/>
            </a:prstGeom>
            <a:noFill/>
          </p:spPr>
          <p:txBody>
            <a:bodyPr wrap="square" lIns="91440" tIns="45720" rIns="91440" bIns="45720" rtlCol="0" anchor="t">
              <a:spAutoFit/>
            </a:bodyPr>
            <a:lstStyle/>
            <a:p>
              <a:pPr defTabSz="914400"/>
              <a:r>
                <a:rPr lang="en-US" sz="2400" b="1" dirty="0">
                  <a:solidFill>
                    <a:prstClr val="black"/>
                  </a:solidFill>
                  <a:latin typeface="Arial"/>
                  <a:cs typeface="Arial"/>
                </a:rPr>
                <a:t>Daily treatment for 4 weeks sufficient to rescue synaptic density and memory deficits (NIH funded</a:t>
              </a:r>
              <a:r>
                <a:rPr lang="en-US" sz="2400" b="1" dirty="0">
                  <a:solidFill>
                    <a:schemeClr val="bg2"/>
                  </a:solidFill>
                  <a:latin typeface="Arial"/>
                  <a:cs typeface="Arial"/>
                </a:rPr>
                <a:t> </a:t>
              </a:r>
              <a:r>
                <a:rPr lang="en-US" sz="2400" b="1" dirty="0">
                  <a:solidFill>
                    <a:schemeClr val="bg2"/>
                  </a:solidFill>
                  <a:latin typeface="Arial"/>
                  <a:ea typeface="Roboto"/>
                  <a:cs typeface="Roboto"/>
                </a:rPr>
                <a:t>1R43AG058278)</a:t>
              </a:r>
              <a:endParaRPr lang="en-US" sz="2400" b="1" dirty="0">
                <a:solidFill>
                  <a:schemeClr val="bg2"/>
                </a:solidFill>
                <a:latin typeface="Arial"/>
                <a:cs typeface="Arial" panose="020B0604020202020204" pitchFamily="34" charset="0"/>
              </a:endParaRPr>
            </a:p>
          </p:txBody>
        </p:sp>
      </p:grpSp>
      <p:sp>
        <p:nvSpPr>
          <p:cNvPr id="926722567" name="Rectangle 926722566">
            <a:extLst>
              <a:ext uri="{FF2B5EF4-FFF2-40B4-BE49-F238E27FC236}">
                <a16:creationId xmlns:a16="http://schemas.microsoft.com/office/drawing/2014/main" id="{3FC0DC14-7EE4-0525-368A-FD2E9EFC52A9}"/>
              </a:ext>
            </a:extLst>
          </p:cNvPr>
          <p:cNvSpPr/>
          <p:nvPr/>
        </p:nvSpPr>
        <p:spPr>
          <a:xfrm>
            <a:off x="575128" y="15153718"/>
            <a:ext cx="9601200" cy="4985473"/>
          </a:xfrm>
          <a:prstGeom prst="rect">
            <a:avLst/>
          </a:prstGeom>
          <a:noFill/>
          <a:ln w="57150" cap="flat" cmpd="sng" algn="ctr">
            <a:solidFill>
              <a:srgbClr val="0070C0"/>
            </a:solidFill>
            <a:prstDash val="solid"/>
          </a:ln>
          <a:effectLst>
            <a:outerShdw blurRad="50800" dist="38100" dir="2700000" algn="tl" rotWithShape="0">
              <a:prstClr val="black">
                <a:alpha val="40000"/>
              </a:prstClr>
            </a:outerShdw>
          </a:effectLst>
        </p:spPr>
        <p:txBody>
          <a:bodyPr rtlCol="0" anchor="t"/>
          <a:lstStyle/>
          <a:p>
            <a:pPr>
              <a:defRPr/>
            </a:pPr>
            <a:endParaRPr lang="en-US" sz="1800" kern="0" dirty="0">
              <a:solidFill>
                <a:srgbClr val="343538"/>
              </a:solidFill>
              <a:latin typeface="Arial" panose="020B0604020202020204" pitchFamily="34" charset="0"/>
              <a:cs typeface="Arial" panose="020B0604020202020204" pitchFamily="34" charset="0"/>
            </a:endParaRPr>
          </a:p>
        </p:txBody>
      </p:sp>
      <p:sp>
        <p:nvSpPr>
          <p:cNvPr id="926722568" name="Rectangle 22">
            <a:extLst>
              <a:ext uri="{FF2B5EF4-FFF2-40B4-BE49-F238E27FC236}">
                <a16:creationId xmlns:a16="http://schemas.microsoft.com/office/drawing/2014/main" id="{EAA67274-77A7-C03E-6728-288AC9DEA1DA}"/>
              </a:ext>
            </a:extLst>
          </p:cNvPr>
          <p:cNvSpPr>
            <a:spLocks noChangeArrowheads="1"/>
          </p:cNvSpPr>
          <p:nvPr/>
        </p:nvSpPr>
        <p:spPr bwMode="auto">
          <a:xfrm>
            <a:off x="597986" y="15208442"/>
            <a:ext cx="9534513"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ts val="600"/>
              </a:spcAft>
            </a:pPr>
            <a:r>
              <a:rPr lang="en-US" altLang="en-US" sz="2000" b="1" dirty="0">
                <a:solidFill>
                  <a:srgbClr val="000000"/>
                </a:solidFill>
                <a:latin typeface="Arial" panose="020B0604020202020204" pitchFamily="34" charset="0"/>
                <a:ea typeface="Aptos" panose="020B0004020202020204" pitchFamily="34" charset="0"/>
                <a:cs typeface="Arial" panose="020B0604020202020204" pitchFamily="34" charset="0"/>
              </a:rPr>
              <a:t>SPG302 is</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novel, first-in-class</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rapid-acting </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synaptic regenerative </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small molecule administered as an oral tablet</a:t>
            </a:r>
          </a:p>
          <a:p>
            <a:pPr marL="342900" indent="-342900" algn="just" defTabSz="914400" eaLnBrk="0" fontAlgn="base" hangingPunct="0">
              <a:spcBef>
                <a:spcPct val="0"/>
              </a:spcBef>
              <a:spcAft>
                <a:spcPts val="300"/>
              </a:spcAft>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regenerative – promotes the formation of new dendritic spine synapses</a:t>
            </a:r>
            <a:r>
              <a:rPr lang="en-US" altLang="en-US" sz="2000" dirty="0">
                <a:solidFill>
                  <a:srgbClr val="142651"/>
                </a:solidFill>
                <a:latin typeface="Arial" panose="020B0604020202020204" pitchFamily="34" charset="0"/>
                <a:cs typeface="Arial" panose="020B0604020202020204" pitchFamily="34" charset="0"/>
              </a:rPr>
              <a:t> </a:t>
            </a:r>
          </a:p>
        </p:txBody>
      </p:sp>
      <p:pic>
        <p:nvPicPr>
          <p:cNvPr id="926722569" name="Picture 926722568">
            <a:extLst>
              <a:ext uri="{FF2B5EF4-FFF2-40B4-BE49-F238E27FC236}">
                <a16:creationId xmlns:a16="http://schemas.microsoft.com/office/drawing/2014/main" id="{9090077F-4D12-E4FC-301F-86593F911D3F}"/>
              </a:ext>
            </a:extLst>
          </p:cNvPr>
          <p:cNvPicPr>
            <a:picLocks noChangeAspect="1"/>
          </p:cNvPicPr>
          <p:nvPr/>
        </p:nvPicPr>
        <p:blipFill>
          <a:blip r:embed="rId15"/>
          <a:stretch>
            <a:fillRect/>
          </a:stretch>
        </p:blipFill>
        <p:spPr>
          <a:xfrm>
            <a:off x="898590" y="17356449"/>
            <a:ext cx="8954276" cy="1074513"/>
          </a:xfrm>
          <a:prstGeom prst="rect">
            <a:avLst/>
          </a:prstGeom>
        </p:spPr>
      </p:pic>
      <p:sp>
        <p:nvSpPr>
          <p:cNvPr id="926722570" name="TextBox 926722569">
            <a:extLst>
              <a:ext uri="{FF2B5EF4-FFF2-40B4-BE49-F238E27FC236}">
                <a16:creationId xmlns:a16="http://schemas.microsoft.com/office/drawing/2014/main" id="{0C810D10-F3AA-4BD3-6D09-1D340CA9E093}"/>
              </a:ext>
            </a:extLst>
          </p:cNvPr>
          <p:cNvSpPr txBox="1"/>
          <p:nvPr/>
        </p:nvSpPr>
        <p:spPr>
          <a:xfrm>
            <a:off x="773247" y="18398521"/>
            <a:ext cx="9098281" cy="369332"/>
          </a:xfrm>
          <a:prstGeom prst="rect">
            <a:avLst/>
          </a:prstGeom>
          <a:noFill/>
        </p:spPr>
        <p:txBody>
          <a:bodyPr wrap="square" rtlCol="0">
            <a:spAutoFit/>
          </a:bodyPr>
          <a:lstStyle/>
          <a:p>
            <a:pPr algn="ctr"/>
            <a:r>
              <a:rPr lang="en-US" sz="1800" dirty="0">
                <a:solidFill>
                  <a:srgbClr val="142651"/>
                </a:solidFill>
                <a:latin typeface="Arial" panose="020B0604020202020204" pitchFamily="34" charset="0"/>
                <a:cs typeface="Arial" panose="020B0604020202020204" pitchFamily="34" charset="0"/>
              </a:rPr>
              <a:t>Illustration of SPG302 effects on dendritic spine density </a:t>
            </a:r>
            <a:r>
              <a:rPr lang="en-US" sz="1800" i="1" dirty="0">
                <a:solidFill>
                  <a:srgbClr val="142651"/>
                </a:solidFill>
                <a:latin typeface="Arial" panose="020B0604020202020204" pitchFamily="34" charset="0"/>
                <a:cs typeface="Arial" panose="020B0604020202020204" pitchFamily="34" charset="0"/>
              </a:rPr>
              <a:t>in vivo </a:t>
            </a:r>
            <a:r>
              <a:rPr lang="en-US" sz="1800" dirty="0">
                <a:solidFill>
                  <a:srgbClr val="142651"/>
                </a:solidFill>
                <a:latin typeface="Arial" panose="020B0604020202020204" pitchFamily="34" charset="0"/>
                <a:cs typeface="Arial" panose="020B0604020202020204" pitchFamily="34" charset="0"/>
              </a:rPr>
              <a:t>(CA1 apical dendrites)</a:t>
            </a:r>
          </a:p>
        </p:txBody>
      </p:sp>
      <p:pic>
        <p:nvPicPr>
          <p:cNvPr id="926722571" name="Picture 926722570">
            <a:extLst>
              <a:ext uri="{FF2B5EF4-FFF2-40B4-BE49-F238E27FC236}">
                <a16:creationId xmlns:a16="http://schemas.microsoft.com/office/drawing/2014/main" id="{4585485E-C02F-0549-7CF2-377C6E300FB2}"/>
              </a:ext>
            </a:extLst>
          </p:cNvPr>
          <p:cNvPicPr>
            <a:picLocks noChangeAspect="1"/>
          </p:cNvPicPr>
          <p:nvPr/>
        </p:nvPicPr>
        <p:blipFill>
          <a:blip r:embed="rId16"/>
          <a:stretch>
            <a:fillRect/>
          </a:stretch>
        </p:blipFill>
        <p:spPr>
          <a:xfrm>
            <a:off x="8374474" y="15300725"/>
            <a:ext cx="1478392" cy="1339203"/>
          </a:xfrm>
          <a:prstGeom prst="rect">
            <a:avLst/>
          </a:prstGeom>
        </p:spPr>
      </p:pic>
      <p:sp>
        <p:nvSpPr>
          <p:cNvPr id="926722572" name="Rectangle 22">
            <a:extLst>
              <a:ext uri="{FF2B5EF4-FFF2-40B4-BE49-F238E27FC236}">
                <a16:creationId xmlns:a16="http://schemas.microsoft.com/office/drawing/2014/main" id="{70E3B022-2C7E-8D57-868D-F2CB1039AB68}"/>
              </a:ext>
            </a:extLst>
          </p:cNvPr>
          <p:cNvSpPr>
            <a:spLocks noChangeArrowheads="1"/>
          </p:cNvSpPr>
          <p:nvPr/>
        </p:nvSpPr>
        <p:spPr bwMode="auto">
          <a:xfrm>
            <a:off x="564642" y="18872869"/>
            <a:ext cx="955737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ts val="600"/>
              </a:spcAft>
              <a:buClr>
                <a:srgbClr val="0070C0"/>
              </a:buClr>
            </a:pPr>
            <a:r>
              <a:rPr lang="en-US" altLang="en-US" sz="2400" b="1" dirty="0">
                <a:latin typeface="Arial"/>
                <a:ea typeface="Aptos" panose="020B0004020202020204" pitchFamily="34" charset="0"/>
                <a:cs typeface="Arial"/>
              </a:rPr>
              <a:t>SPG302 found to restore synaptic density within 2-4 weeks of daily treatment in preclinical models</a:t>
            </a:r>
            <a:r>
              <a:rPr lang="en-US" altLang="en-US" sz="2400" b="1" baseline="30000" dirty="0">
                <a:latin typeface="Arial"/>
                <a:ea typeface="Aptos" panose="020B0004020202020204" pitchFamily="34" charset="0"/>
                <a:cs typeface="Arial"/>
              </a:rPr>
              <a:t>10,11</a:t>
            </a:r>
            <a:r>
              <a:rPr lang="en-US" altLang="en-US" sz="2400" b="1" dirty="0">
                <a:latin typeface="Arial"/>
                <a:ea typeface="Aptos" panose="020B0004020202020204" pitchFamily="34" charset="0"/>
                <a:cs typeface="Arial"/>
              </a:rPr>
              <a:t> and in 3 species (mouse, rat, dog)</a:t>
            </a:r>
            <a:endParaRPr lang="en-US" altLang="en-US" sz="2400" dirty="0">
              <a:latin typeface="Arial"/>
              <a:cs typeface="Arial"/>
            </a:endParaRPr>
          </a:p>
        </p:txBody>
      </p:sp>
      <p:sp>
        <p:nvSpPr>
          <p:cNvPr id="926722578" name="Rectangle 926722577">
            <a:extLst>
              <a:ext uri="{FF2B5EF4-FFF2-40B4-BE49-F238E27FC236}">
                <a16:creationId xmlns:a16="http://schemas.microsoft.com/office/drawing/2014/main" id="{9FC511F4-01F9-AC43-2471-E5A8F46C2B33}"/>
              </a:ext>
            </a:extLst>
          </p:cNvPr>
          <p:cNvSpPr/>
          <p:nvPr/>
        </p:nvSpPr>
        <p:spPr>
          <a:xfrm>
            <a:off x="531300" y="28274969"/>
            <a:ext cx="9601200" cy="4754880"/>
          </a:xfrm>
          <a:prstGeom prst="rect">
            <a:avLst/>
          </a:prstGeom>
          <a:noFill/>
          <a:ln w="57150" cap="flat" cmpd="sng" algn="ctr">
            <a:solidFill>
              <a:schemeClr val="bg1">
                <a:lumMod val="50000"/>
              </a:schemeClr>
            </a:solidFill>
            <a:prstDash val="solid"/>
          </a:ln>
          <a:effectLst>
            <a:outerShdw blurRad="50800" dist="38100" dir="2700000" algn="tl" rotWithShape="0">
              <a:prstClr val="black">
                <a:alpha val="40000"/>
              </a:prstClr>
            </a:outerShdw>
          </a:effectLst>
        </p:spPr>
        <p:txBody>
          <a:bodyPr rtlCol="0" anchor="t"/>
          <a:lstStyle/>
          <a:p>
            <a:pPr>
              <a:defRPr/>
            </a:pPr>
            <a:endParaRPr lang="en-US" sz="1800" kern="0" dirty="0">
              <a:solidFill>
                <a:srgbClr val="343538"/>
              </a:solidFill>
              <a:latin typeface="Arial" panose="020B0604020202020204" pitchFamily="34" charset="0"/>
              <a:cs typeface="Arial" panose="020B0604020202020204" pitchFamily="34" charset="0"/>
            </a:endParaRPr>
          </a:p>
        </p:txBody>
      </p:sp>
      <p:sp>
        <p:nvSpPr>
          <p:cNvPr id="926722579" name="Rectangle 22">
            <a:extLst>
              <a:ext uri="{FF2B5EF4-FFF2-40B4-BE49-F238E27FC236}">
                <a16:creationId xmlns:a16="http://schemas.microsoft.com/office/drawing/2014/main" id="{2EF05627-5877-10EE-1FDE-AED101F1CFEA}"/>
              </a:ext>
            </a:extLst>
          </p:cNvPr>
          <p:cNvSpPr>
            <a:spLocks noChangeArrowheads="1"/>
          </p:cNvSpPr>
          <p:nvPr/>
        </p:nvSpPr>
        <p:spPr bwMode="auto">
          <a:xfrm>
            <a:off x="554158" y="28265670"/>
            <a:ext cx="9578341" cy="244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ts val="600"/>
              </a:spcAft>
            </a:pPr>
            <a:r>
              <a:rPr lang="en-US" altLang="en-US" sz="2400" b="1" dirty="0">
                <a:solidFill>
                  <a:srgbClr val="000000"/>
                </a:solidFill>
                <a:latin typeface="Arial"/>
                <a:ea typeface="Aptos" panose="020B0004020202020204" pitchFamily="34" charset="0"/>
                <a:cs typeface="Arial"/>
              </a:rPr>
              <a:t>SPG302 was safe &amp; well tolerated through 600mg in healthy volunteers</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Single (SAD) and multiple (MAD) ascending oral doses from 25 to 600mg</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No SAEs; 8 TRAEs (6 Grade 1, 2 Grade 2) </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Dose proportional exposure, negligible food effect</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T1/2 1-2hrs, no accumulation across days</a:t>
            </a:r>
          </a:p>
          <a:p>
            <a:pPr marL="342900" indent="-342900" algn="just" defTabSz="914400" eaLnBrk="0" fontAlgn="base" hangingPunct="0">
              <a:spcBef>
                <a:spcPct val="0"/>
              </a:spcBef>
              <a:buClr>
                <a:srgbClr val="0070C0"/>
              </a:buClr>
              <a:buFont typeface="Courier New" panose="02070309020205020404" pitchFamily="49" charset="0"/>
              <a:buChar char="o"/>
            </a:pPr>
            <a:r>
              <a:rPr lang="en-US" altLang="en-US" sz="2000" dirty="0">
                <a:solidFill>
                  <a:srgbClr val="000000"/>
                </a:solidFill>
                <a:latin typeface="Arial" panose="020B0604020202020204" pitchFamily="34" charset="0"/>
                <a:ea typeface="Aptos" panose="020B0004020202020204" pitchFamily="34" charset="0"/>
                <a:cs typeface="Arial" panose="020B0604020202020204" pitchFamily="34" charset="0"/>
              </a:rPr>
              <a:t>Doses well below NOAEL achieved exposures in anticipated efficacy range</a:t>
            </a:r>
          </a:p>
        </p:txBody>
      </p:sp>
      <p:sp>
        <p:nvSpPr>
          <p:cNvPr id="926722580" name="Rectangle 926722579">
            <a:extLst>
              <a:ext uri="{FF2B5EF4-FFF2-40B4-BE49-F238E27FC236}">
                <a16:creationId xmlns:a16="http://schemas.microsoft.com/office/drawing/2014/main" id="{072D780C-5513-F37A-CABB-0F2B73E68FFD}"/>
              </a:ext>
            </a:extLst>
          </p:cNvPr>
          <p:cNvSpPr/>
          <p:nvPr/>
        </p:nvSpPr>
        <p:spPr>
          <a:xfrm>
            <a:off x="531300" y="27351770"/>
            <a:ext cx="9601200" cy="640080"/>
          </a:xfrm>
          <a:prstGeom prst="rect">
            <a:avLst/>
          </a:prstGeom>
          <a:solidFill>
            <a:srgbClr val="0070C0"/>
          </a:solidFill>
          <a:ln w="57150" cap="flat" cmpd="sng" algn="ctr">
            <a:solidFill>
              <a:srgbClr val="0070C0"/>
            </a:solidFill>
            <a:prstDash val="solid"/>
          </a:ln>
          <a:effectLst>
            <a:outerShdw blurRad="50800" dist="38100" dir="2700000" algn="tl" rotWithShape="0">
              <a:prstClr val="black">
                <a:alpha val="40000"/>
              </a:prstClr>
            </a:outerShdw>
          </a:effectLst>
        </p:spPr>
        <p:txBody>
          <a:bodyPr rtlCol="0" anchor="ctr"/>
          <a:lstStyle/>
          <a:p>
            <a:pPr>
              <a:defRPr/>
            </a:pPr>
            <a:r>
              <a:rPr lang="en-US" sz="3600" b="1" kern="0" dirty="0">
                <a:solidFill>
                  <a:srgbClr val="FFFFFF"/>
                </a:solidFill>
                <a:latin typeface="Arial" panose="020B0604020202020204" pitchFamily="34" charset="0"/>
                <a:cs typeface="Arial" panose="020B0604020202020204" pitchFamily="34" charset="0"/>
              </a:rPr>
              <a:t>Phase 1 Summary</a:t>
            </a:r>
          </a:p>
        </p:txBody>
      </p:sp>
      <p:grpSp>
        <p:nvGrpSpPr>
          <p:cNvPr id="926722581" name="Group 926722580">
            <a:extLst>
              <a:ext uri="{FF2B5EF4-FFF2-40B4-BE49-F238E27FC236}">
                <a16:creationId xmlns:a16="http://schemas.microsoft.com/office/drawing/2014/main" id="{E5747EE5-07F0-0A72-32EF-A26DB5D3C545}"/>
              </a:ext>
            </a:extLst>
          </p:cNvPr>
          <p:cNvGrpSpPr/>
          <p:nvPr/>
        </p:nvGrpSpPr>
        <p:grpSpPr>
          <a:xfrm>
            <a:off x="554159" y="31137535"/>
            <a:ext cx="2095888" cy="1848150"/>
            <a:chOff x="645872" y="3268343"/>
            <a:chExt cx="2095888" cy="1848150"/>
          </a:xfrm>
        </p:grpSpPr>
        <p:pic>
          <p:nvPicPr>
            <p:cNvPr id="926722604" name="Picture 926722603">
              <a:extLst>
                <a:ext uri="{FF2B5EF4-FFF2-40B4-BE49-F238E27FC236}">
                  <a16:creationId xmlns:a16="http://schemas.microsoft.com/office/drawing/2014/main" id="{41CED7C0-0F0F-159F-1AE9-B1D438AE09C4}"/>
                </a:ext>
              </a:extLst>
            </p:cNvPr>
            <p:cNvPicPr>
              <a:picLocks noChangeAspect="1"/>
            </p:cNvPicPr>
            <p:nvPr/>
          </p:nvPicPr>
          <p:blipFill>
            <a:blip r:embed="rId17"/>
            <a:srcRect l="2606" t="13034"/>
            <a:stretch>
              <a:fillRect/>
            </a:stretch>
          </p:blipFill>
          <p:spPr>
            <a:xfrm>
              <a:off x="645872" y="3268343"/>
              <a:ext cx="2095888" cy="1848150"/>
            </a:xfrm>
            <a:prstGeom prst="rect">
              <a:avLst/>
            </a:prstGeom>
          </p:spPr>
        </p:pic>
        <p:sp>
          <p:nvSpPr>
            <p:cNvPr id="926722605" name="TextBox 926722604">
              <a:extLst>
                <a:ext uri="{FF2B5EF4-FFF2-40B4-BE49-F238E27FC236}">
                  <a16:creationId xmlns:a16="http://schemas.microsoft.com/office/drawing/2014/main" id="{510AB40B-CC98-BF5E-2FD9-9E7090C149DE}"/>
                </a:ext>
              </a:extLst>
            </p:cNvPr>
            <p:cNvSpPr txBox="1"/>
            <p:nvPr/>
          </p:nvSpPr>
          <p:spPr>
            <a:xfrm>
              <a:off x="1244155" y="3268343"/>
              <a:ext cx="1195905" cy="307777"/>
            </a:xfrm>
            <a:prstGeom prst="rect">
              <a:avLst/>
            </a:prstGeom>
            <a:noFill/>
          </p:spPr>
          <p:txBody>
            <a:bodyPr wrap="none" rtlCol="0">
              <a:spAutoFit/>
            </a:bodyPr>
            <a:lstStyle/>
            <a:p>
              <a:pPr defTabSz="457200">
                <a:defRPr/>
              </a:pPr>
              <a:r>
                <a:rPr lang="en-US" sz="1400" b="1" dirty="0">
                  <a:solidFill>
                    <a:srgbClr val="343538"/>
                  </a:solidFill>
                  <a:latin typeface="Arial" panose="020B0604020202020204" pitchFamily="34" charset="0"/>
                  <a:cs typeface="Arial" panose="020B0604020202020204" pitchFamily="34" charset="0"/>
                </a:rPr>
                <a:t>SAD – AUC </a:t>
              </a:r>
            </a:p>
          </p:txBody>
        </p:sp>
      </p:grpSp>
      <p:grpSp>
        <p:nvGrpSpPr>
          <p:cNvPr id="926722582" name="Group 926722581">
            <a:extLst>
              <a:ext uri="{FF2B5EF4-FFF2-40B4-BE49-F238E27FC236}">
                <a16:creationId xmlns:a16="http://schemas.microsoft.com/office/drawing/2014/main" id="{9E078E09-A697-91A8-D26F-518F60571575}"/>
              </a:ext>
            </a:extLst>
          </p:cNvPr>
          <p:cNvGrpSpPr/>
          <p:nvPr/>
        </p:nvGrpSpPr>
        <p:grpSpPr>
          <a:xfrm>
            <a:off x="2672906" y="31137642"/>
            <a:ext cx="1922107" cy="1848150"/>
            <a:chOff x="2764619" y="3268450"/>
            <a:chExt cx="1922107" cy="1848150"/>
          </a:xfrm>
        </p:grpSpPr>
        <p:pic>
          <p:nvPicPr>
            <p:cNvPr id="926722601" name="Picture 926722600">
              <a:extLst>
                <a:ext uri="{FF2B5EF4-FFF2-40B4-BE49-F238E27FC236}">
                  <a16:creationId xmlns:a16="http://schemas.microsoft.com/office/drawing/2014/main" id="{504F06B7-08BE-82CE-933D-33FF1B35509D}"/>
                </a:ext>
              </a:extLst>
            </p:cNvPr>
            <p:cNvPicPr>
              <a:picLocks noChangeAspect="1"/>
            </p:cNvPicPr>
            <p:nvPr/>
          </p:nvPicPr>
          <p:blipFill>
            <a:blip r:embed="rId18"/>
            <a:srcRect l="2699" t="13034" r="8205"/>
            <a:stretch>
              <a:fillRect/>
            </a:stretch>
          </p:blipFill>
          <p:spPr>
            <a:xfrm>
              <a:off x="2764619" y="3268450"/>
              <a:ext cx="1922107" cy="1848150"/>
            </a:xfrm>
            <a:prstGeom prst="rect">
              <a:avLst/>
            </a:prstGeom>
          </p:spPr>
        </p:pic>
        <p:sp>
          <p:nvSpPr>
            <p:cNvPr id="926722602" name="TextBox 926722601">
              <a:extLst>
                <a:ext uri="{FF2B5EF4-FFF2-40B4-BE49-F238E27FC236}">
                  <a16:creationId xmlns:a16="http://schemas.microsoft.com/office/drawing/2014/main" id="{A355416F-130F-C0FC-E241-6F5A9DDD13FF}"/>
                </a:ext>
              </a:extLst>
            </p:cNvPr>
            <p:cNvSpPr txBox="1"/>
            <p:nvPr/>
          </p:nvSpPr>
          <p:spPr>
            <a:xfrm>
              <a:off x="3384767" y="3268450"/>
              <a:ext cx="1301959" cy="307777"/>
            </a:xfrm>
            <a:prstGeom prst="rect">
              <a:avLst/>
            </a:prstGeom>
            <a:noFill/>
          </p:spPr>
          <p:txBody>
            <a:bodyPr wrap="none" rtlCol="0">
              <a:spAutoFit/>
            </a:bodyPr>
            <a:lstStyle/>
            <a:p>
              <a:pPr defTabSz="457200">
                <a:defRPr/>
              </a:pPr>
              <a:r>
                <a:rPr lang="en-US" sz="1400" b="1" dirty="0">
                  <a:solidFill>
                    <a:srgbClr val="343538"/>
                  </a:solidFill>
                  <a:latin typeface="Arial" panose="020B0604020202020204" pitchFamily="34" charset="0"/>
                  <a:cs typeface="Arial" panose="020B0604020202020204" pitchFamily="34" charset="0"/>
                </a:rPr>
                <a:t>SAD – Cmax </a:t>
              </a:r>
            </a:p>
          </p:txBody>
        </p:sp>
      </p:grpSp>
      <p:grpSp>
        <p:nvGrpSpPr>
          <p:cNvPr id="926722583" name="Group 926722582">
            <a:extLst>
              <a:ext uri="{FF2B5EF4-FFF2-40B4-BE49-F238E27FC236}">
                <a16:creationId xmlns:a16="http://schemas.microsoft.com/office/drawing/2014/main" id="{E08AE119-F131-5000-479B-8862B4746FBC}"/>
              </a:ext>
            </a:extLst>
          </p:cNvPr>
          <p:cNvGrpSpPr/>
          <p:nvPr/>
        </p:nvGrpSpPr>
        <p:grpSpPr>
          <a:xfrm>
            <a:off x="7086328" y="31146116"/>
            <a:ext cx="2491740" cy="1848150"/>
            <a:chOff x="7178041" y="3276924"/>
            <a:chExt cx="2491740" cy="1848150"/>
          </a:xfrm>
        </p:grpSpPr>
        <p:pic>
          <p:nvPicPr>
            <p:cNvPr id="926722599" name="Picture 926722598">
              <a:extLst>
                <a:ext uri="{FF2B5EF4-FFF2-40B4-BE49-F238E27FC236}">
                  <a16:creationId xmlns:a16="http://schemas.microsoft.com/office/drawing/2014/main" id="{67577D1E-FAAA-0E1C-AD04-F02C67675B7C}"/>
                </a:ext>
              </a:extLst>
            </p:cNvPr>
            <p:cNvPicPr>
              <a:picLocks noChangeAspect="1"/>
            </p:cNvPicPr>
            <p:nvPr/>
          </p:nvPicPr>
          <p:blipFill rotWithShape="1">
            <a:blip r:embed="rId19"/>
            <a:srcRect l="2615" t="14419" r="26324"/>
            <a:stretch>
              <a:fillRect/>
            </a:stretch>
          </p:blipFill>
          <p:spPr>
            <a:xfrm>
              <a:off x="7178041" y="3276924"/>
              <a:ext cx="2491740" cy="1848150"/>
            </a:xfrm>
            <a:prstGeom prst="rect">
              <a:avLst/>
            </a:prstGeom>
          </p:spPr>
        </p:pic>
        <p:sp>
          <p:nvSpPr>
            <p:cNvPr id="926722600" name="TextBox 926722599">
              <a:extLst>
                <a:ext uri="{FF2B5EF4-FFF2-40B4-BE49-F238E27FC236}">
                  <a16:creationId xmlns:a16="http://schemas.microsoft.com/office/drawing/2014/main" id="{6430BAB6-ECBC-88FE-CF7B-908C859A5E29}"/>
                </a:ext>
              </a:extLst>
            </p:cNvPr>
            <p:cNvSpPr txBox="1"/>
            <p:nvPr/>
          </p:nvSpPr>
          <p:spPr>
            <a:xfrm>
              <a:off x="8052955" y="3276924"/>
              <a:ext cx="1330814" cy="307777"/>
            </a:xfrm>
            <a:prstGeom prst="rect">
              <a:avLst/>
            </a:prstGeom>
            <a:noFill/>
          </p:spPr>
          <p:txBody>
            <a:bodyPr wrap="none" rtlCol="0">
              <a:spAutoFit/>
            </a:bodyPr>
            <a:lstStyle/>
            <a:p>
              <a:pPr defTabSz="457200">
                <a:defRPr/>
              </a:pPr>
              <a:r>
                <a:rPr lang="en-US" sz="1400" b="1" dirty="0">
                  <a:solidFill>
                    <a:srgbClr val="343538"/>
                  </a:solidFill>
                  <a:latin typeface="Arial" panose="020B0604020202020204" pitchFamily="34" charset="0"/>
                  <a:cs typeface="Arial" panose="020B0604020202020204" pitchFamily="34" charset="0"/>
                </a:rPr>
                <a:t>MAD – Cmax </a:t>
              </a:r>
            </a:p>
          </p:txBody>
        </p:sp>
      </p:grpSp>
      <p:grpSp>
        <p:nvGrpSpPr>
          <p:cNvPr id="926722584" name="Group 926722583">
            <a:extLst>
              <a:ext uri="{FF2B5EF4-FFF2-40B4-BE49-F238E27FC236}">
                <a16:creationId xmlns:a16="http://schemas.microsoft.com/office/drawing/2014/main" id="{AA0DB49D-E078-6F2E-A60F-E25ECDC7B777}"/>
              </a:ext>
            </a:extLst>
          </p:cNvPr>
          <p:cNvGrpSpPr/>
          <p:nvPr/>
        </p:nvGrpSpPr>
        <p:grpSpPr>
          <a:xfrm>
            <a:off x="4747953" y="31142144"/>
            <a:ext cx="2429814" cy="1848150"/>
            <a:chOff x="4839666" y="3272952"/>
            <a:chExt cx="2429814" cy="1848150"/>
          </a:xfrm>
        </p:grpSpPr>
        <p:pic>
          <p:nvPicPr>
            <p:cNvPr id="926722597" name="Picture 926722596">
              <a:extLst>
                <a:ext uri="{FF2B5EF4-FFF2-40B4-BE49-F238E27FC236}">
                  <a16:creationId xmlns:a16="http://schemas.microsoft.com/office/drawing/2014/main" id="{909131C2-6F39-4101-368F-5CECB8CE97FA}"/>
                </a:ext>
              </a:extLst>
            </p:cNvPr>
            <p:cNvPicPr>
              <a:picLocks noChangeAspect="1"/>
            </p:cNvPicPr>
            <p:nvPr/>
          </p:nvPicPr>
          <p:blipFill rotWithShape="1">
            <a:blip r:embed="rId20"/>
            <a:srcRect l="2900" t="12705" r="26419"/>
            <a:stretch>
              <a:fillRect/>
            </a:stretch>
          </p:blipFill>
          <p:spPr>
            <a:xfrm>
              <a:off x="4839666" y="3272952"/>
              <a:ext cx="2429814" cy="1848150"/>
            </a:xfrm>
            <a:prstGeom prst="rect">
              <a:avLst/>
            </a:prstGeom>
          </p:spPr>
        </p:pic>
        <p:sp>
          <p:nvSpPr>
            <p:cNvPr id="926722598" name="TextBox 926722597">
              <a:extLst>
                <a:ext uri="{FF2B5EF4-FFF2-40B4-BE49-F238E27FC236}">
                  <a16:creationId xmlns:a16="http://schemas.microsoft.com/office/drawing/2014/main" id="{4C4505B8-2B60-38BC-3BDC-20CEB5A779AE}"/>
                </a:ext>
              </a:extLst>
            </p:cNvPr>
            <p:cNvSpPr txBox="1"/>
            <p:nvPr/>
          </p:nvSpPr>
          <p:spPr>
            <a:xfrm>
              <a:off x="5688195" y="3272952"/>
              <a:ext cx="1175065" cy="307777"/>
            </a:xfrm>
            <a:prstGeom prst="rect">
              <a:avLst/>
            </a:prstGeom>
            <a:noFill/>
          </p:spPr>
          <p:txBody>
            <a:bodyPr wrap="none" rtlCol="0">
              <a:spAutoFit/>
            </a:bodyPr>
            <a:lstStyle/>
            <a:p>
              <a:pPr defTabSz="457200">
                <a:defRPr/>
              </a:pPr>
              <a:r>
                <a:rPr lang="en-US" sz="1400" b="1" dirty="0">
                  <a:solidFill>
                    <a:srgbClr val="343538"/>
                  </a:solidFill>
                  <a:latin typeface="Arial" panose="020B0604020202020204" pitchFamily="34" charset="0"/>
                  <a:cs typeface="Arial" panose="020B0604020202020204" pitchFamily="34" charset="0"/>
                </a:rPr>
                <a:t>MAD – AUC</a:t>
              </a:r>
            </a:p>
          </p:txBody>
        </p:sp>
      </p:grpSp>
      <p:grpSp>
        <p:nvGrpSpPr>
          <p:cNvPr id="926722585" name="Group 926722584">
            <a:extLst>
              <a:ext uri="{FF2B5EF4-FFF2-40B4-BE49-F238E27FC236}">
                <a16:creationId xmlns:a16="http://schemas.microsoft.com/office/drawing/2014/main" id="{711CDA92-E420-0B44-C4CB-55CB68351342}"/>
              </a:ext>
            </a:extLst>
          </p:cNvPr>
          <p:cNvGrpSpPr/>
          <p:nvPr/>
        </p:nvGrpSpPr>
        <p:grpSpPr>
          <a:xfrm>
            <a:off x="4892611" y="30726055"/>
            <a:ext cx="4603703" cy="307777"/>
            <a:chOff x="5022130" y="2500704"/>
            <a:chExt cx="4603703" cy="307777"/>
          </a:xfrm>
        </p:grpSpPr>
        <p:sp>
          <p:nvSpPr>
            <p:cNvPr id="926722586" name="Oval 926722585">
              <a:extLst>
                <a:ext uri="{FF2B5EF4-FFF2-40B4-BE49-F238E27FC236}">
                  <a16:creationId xmlns:a16="http://schemas.microsoft.com/office/drawing/2014/main" id="{7087084A-B720-27B1-D38F-9F4E099387CA}"/>
                </a:ext>
              </a:extLst>
            </p:cNvPr>
            <p:cNvSpPr/>
            <p:nvPr/>
          </p:nvSpPr>
          <p:spPr>
            <a:xfrm>
              <a:off x="5022130" y="2624261"/>
              <a:ext cx="91440" cy="91440"/>
            </a:xfrm>
            <a:prstGeom prst="ellipse">
              <a:avLst/>
            </a:prstGeom>
            <a:solidFill>
              <a:srgbClr val="0000FF"/>
            </a:solidFill>
            <a:ln w="25400" cap="flat" cmpd="sng" algn="ctr">
              <a:noFill/>
              <a:prstDash val="solid"/>
            </a:ln>
            <a:effectLst/>
          </p:spPr>
          <p:txBody>
            <a:bodyPr rtlCol="0" anchor="ctr"/>
            <a:lstStyle/>
            <a:p>
              <a:pPr algn="ctr" defTabSz="914400">
                <a:defRPr/>
              </a:pPr>
              <a:endParaRPr lang="en-US" sz="1400" kern="0" dirty="0">
                <a:solidFill>
                  <a:prstClr val="white"/>
                </a:solidFill>
                <a:latin typeface="Arial" panose="020B0604020202020204" pitchFamily="34" charset="0"/>
                <a:cs typeface="Arial" panose="020B0604020202020204" pitchFamily="34" charset="0"/>
              </a:endParaRPr>
            </a:p>
          </p:txBody>
        </p:sp>
        <p:sp>
          <p:nvSpPr>
            <p:cNvPr id="926722587" name="TextBox 926722586">
              <a:extLst>
                <a:ext uri="{FF2B5EF4-FFF2-40B4-BE49-F238E27FC236}">
                  <a16:creationId xmlns:a16="http://schemas.microsoft.com/office/drawing/2014/main" id="{EC8FDCDF-3C2F-BF5A-8CDD-8C0FC2ABBC9D}"/>
                </a:ext>
              </a:extLst>
            </p:cNvPr>
            <p:cNvSpPr txBox="1"/>
            <p:nvPr/>
          </p:nvSpPr>
          <p:spPr>
            <a:xfrm>
              <a:off x="5129723" y="2500704"/>
              <a:ext cx="652743" cy="307777"/>
            </a:xfrm>
            <a:prstGeom prst="rect">
              <a:avLst/>
            </a:prstGeom>
            <a:noFill/>
          </p:spPr>
          <p:txBody>
            <a:bodyPr wrap="none" rtlCol="0">
              <a:spAutoFit/>
            </a:bodyPr>
            <a:lstStyle/>
            <a:p>
              <a:pPr defTabSz="914400">
                <a:defRPr/>
              </a:pPr>
              <a:r>
                <a:rPr lang="en-US" sz="1400" b="1" kern="0" dirty="0">
                  <a:solidFill>
                    <a:prstClr val="black"/>
                  </a:solidFill>
                  <a:latin typeface="Arial" panose="020B0604020202020204" pitchFamily="34" charset="0"/>
                  <a:cs typeface="Arial" panose="020B0604020202020204" pitchFamily="34" charset="0"/>
                </a:rPr>
                <a:t>25mg</a:t>
              </a:r>
            </a:p>
          </p:txBody>
        </p:sp>
        <p:sp>
          <p:nvSpPr>
            <p:cNvPr id="926722588" name="Oval 926722587">
              <a:extLst>
                <a:ext uri="{FF2B5EF4-FFF2-40B4-BE49-F238E27FC236}">
                  <a16:creationId xmlns:a16="http://schemas.microsoft.com/office/drawing/2014/main" id="{3A401E31-EDE6-B79D-1133-E63D63BC69DB}"/>
                </a:ext>
              </a:extLst>
            </p:cNvPr>
            <p:cNvSpPr/>
            <p:nvPr/>
          </p:nvSpPr>
          <p:spPr>
            <a:xfrm>
              <a:off x="5919252" y="2624261"/>
              <a:ext cx="91440" cy="91440"/>
            </a:xfrm>
            <a:prstGeom prst="ellipse">
              <a:avLst/>
            </a:prstGeom>
            <a:solidFill>
              <a:srgbClr val="92D050"/>
            </a:solidFill>
            <a:ln w="25400" cap="flat" cmpd="sng" algn="ctr">
              <a:noFill/>
              <a:prstDash val="solid"/>
            </a:ln>
            <a:effectLst/>
          </p:spPr>
          <p:txBody>
            <a:bodyPr rtlCol="0" anchor="ctr"/>
            <a:lstStyle/>
            <a:p>
              <a:pPr algn="ctr" defTabSz="914400">
                <a:defRPr/>
              </a:pPr>
              <a:endParaRPr lang="en-US" sz="1400" kern="0" dirty="0">
                <a:solidFill>
                  <a:prstClr val="white"/>
                </a:solidFill>
                <a:latin typeface="Arial" panose="020B0604020202020204" pitchFamily="34" charset="0"/>
                <a:cs typeface="Arial" panose="020B0604020202020204" pitchFamily="34" charset="0"/>
              </a:endParaRPr>
            </a:p>
          </p:txBody>
        </p:sp>
        <p:sp>
          <p:nvSpPr>
            <p:cNvPr id="926722589" name="TextBox 926722588">
              <a:extLst>
                <a:ext uri="{FF2B5EF4-FFF2-40B4-BE49-F238E27FC236}">
                  <a16:creationId xmlns:a16="http://schemas.microsoft.com/office/drawing/2014/main" id="{D8301371-DF38-8F00-D103-805CB0B50629}"/>
                </a:ext>
              </a:extLst>
            </p:cNvPr>
            <p:cNvSpPr txBox="1"/>
            <p:nvPr/>
          </p:nvSpPr>
          <p:spPr>
            <a:xfrm>
              <a:off x="6026845" y="2500704"/>
              <a:ext cx="652743" cy="307777"/>
            </a:xfrm>
            <a:prstGeom prst="rect">
              <a:avLst/>
            </a:prstGeom>
            <a:noFill/>
          </p:spPr>
          <p:txBody>
            <a:bodyPr wrap="none" rtlCol="0">
              <a:spAutoFit/>
            </a:bodyPr>
            <a:lstStyle/>
            <a:p>
              <a:pPr defTabSz="914400">
                <a:defRPr/>
              </a:pPr>
              <a:r>
                <a:rPr lang="en-US" sz="1400" b="1" kern="0" dirty="0">
                  <a:solidFill>
                    <a:prstClr val="black"/>
                  </a:solidFill>
                  <a:latin typeface="Arial" panose="020B0604020202020204" pitchFamily="34" charset="0"/>
                  <a:cs typeface="Arial" panose="020B0604020202020204" pitchFamily="34" charset="0"/>
                </a:rPr>
                <a:t>75mg</a:t>
              </a:r>
            </a:p>
          </p:txBody>
        </p:sp>
        <p:sp>
          <p:nvSpPr>
            <p:cNvPr id="926722590" name="Oval 926722589">
              <a:extLst>
                <a:ext uri="{FF2B5EF4-FFF2-40B4-BE49-F238E27FC236}">
                  <a16:creationId xmlns:a16="http://schemas.microsoft.com/office/drawing/2014/main" id="{247B26E7-AEE1-EE40-8ADA-55FC3FAAC587}"/>
                </a:ext>
              </a:extLst>
            </p:cNvPr>
            <p:cNvSpPr/>
            <p:nvPr/>
          </p:nvSpPr>
          <p:spPr>
            <a:xfrm>
              <a:off x="6809962" y="2624261"/>
              <a:ext cx="91440" cy="91440"/>
            </a:xfrm>
            <a:prstGeom prst="ellipse">
              <a:avLst/>
            </a:prstGeom>
            <a:solidFill>
              <a:srgbClr val="F9AB0F"/>
            </a:solidFill>
            <a:ln w="25400" cap="flat" cmpd="sng" algn="ctr">
              <a:noFill/>
              <a:prstDash val="solid"/>
            </a:ln>
            <a:effectLst/>
          </p:spPr>
          <p:txBody>
            <a:bodyPr rtlCol="0" anchor="ctr"/>
            <a:lstStyle/>
            <a:p>
              <a:pPr algn="ctr" defTabSz="914400">
                <a:defRPr/>
              </a:pPr>
              <a:endParaRPr lang="en-US" sz="1400" kern="0" dirty="0">
                <a:solidFill>
                  <a:prstClr val="white"/>
                </a:solidFill>
                <a:latin typeface="Arial" panose="020B0604020202020204" pitchFamily="34" charset="0"/>
                <a:cs typeface="Arial" panose="020B0604020202020204" pitchFamily="34" charset="0"/>
              </a:endParaRPr>
            </a:p>
          </p:txBody>
        </p:sp>
        <p:sp>
          <p:nvSpPr>
            <p:cNvPr id="926722591" name="TextBox 926722590">
              <a:extLst>
                <a:ext uri="{FF2B5EF4-FFF2-40B4-BE49-F238E27FC236}">
                  <a16:creationId xmlns:a16="http://schemas.microsoft.com/office/drawing/2014/main" id="{7904ED1C-8973-F592-28B3-5DE8BF3F5CEF}"/>
                </a:ext>
              </a:extLst>
            </p:cNvPr>
            <p:cNvSpPr txBox="1"/>
            <p:nvPr/>
          </p:nvSpPr>
          <p:spPr>
            <a:xfrm>
              <a:off x="6917555" y="2500704"/>
              <a:ext cx="752129" cy="307777"/>
            </a:xfrm>
            <a:prstGeom prst="rect">
              <a:avLst/>
            </a:prstGeom>
            <a:noFill/>
          </p:spPr>
          <p:txBody>
            <a:bodyPr wrap="none" rtlCol="0">
              <a:spAutoFit/>
            </a:bodyPr>
            <a:lstStyle/>
            <a:p>
              <a:pPr defTabSz="914400">
                <a:defRPr/>
              </a:pPr>
              <a:r>
                <a:rPr lang="en-US" sz="1400" b="1" kern="0" dirty="0">
                  <a:solidFill>
                    <a:prstClr val="black"/>
                  </a:solidFill>
                  <a:latin typeface="Arial" panose="020B0604020202020204" pitchFamily="34" charset="0"/>
                  <a:cs typeface="Arial" panose="020B0604020202020204" pitchFamily="34" charset="0"/>
                </a:rPr>
                <a:t>150mg</a:t>
              </a:r>
            </a:p>
          </p:txBody>
        </p:sp>
        <p:sp>
          <p:nvSpPr>
            <p:cNvPr id="926722592" name="Oval 926722591">
              <a:extLst>
                <a:ext uri="{FF2B5EF4-FFF2-40B4-BE49-F238E27FC236}">
                  <a16:creationId xmlns:a16="http://schemas.microsoft.com/office/drawing/2014/main" id="{62CB6F32-722E-B10A-A8DF-5566C4A6F457}"/>
                </a:ext>
              </a:extLst>
            </p:cNvPr>
            <p:cNvSpPr/>
            <p:nvPr/>
          </p:nvSpPr>
          <p:spPr>
            <a:xfrm>
              <a:off x="7779219" y="2624261"/>
              <a:ext cx="91440" cy="91440"/>
            </a:xfrm>
            <a:prstGeom prst="ellipse">
              <a:avLst/>
            </a:prstGeom>
            <a:solidFill>
              <a:srgbClr val="D60000"/>
            </a:solidFill>
            <a:ln w="25400" cap="flat" cmpd="sng" algn="ctr">
              <a:noFill/>
              <a:prstDash val="solid"/>
            </a:ln>
            <a:effectLst/>
          </p:spPr>
          <p:txBody>
            <a:bodyPr rtlCol="0" anchor="ctr"/>
            <a:lstStyle/>
            <a:p>
              <a:pPr algn="ctr" defTabSz="914400">
                <a:defRPr/>
              </a:pPr>
              <a:endParaRPr lang="en-US" sz="1400" kern="0" dirty="0">
                <a:solidFill>
                  <a:srgbClr val="E2F0D9">
                    <a:lumMod val="60000"/>
                    <a:lumOff val="40000"/>
                  </a:srgbClr>
                </a:solidFill>
                <a:latin typeface="Arial" panose="020B0604020202020204" pitchFamily="34" charset="0"/>
                <a:cs typeface="Arial" panose="020B0604020202020204" pitchFamily="34" charset="0"/>
              </a:endParaRPr>
            </a:p>
          </p:txBody>
        </p:sp>
        <p:sp>
          <p:nvSpPr>
            <p:cNvPr id="926722593" name="TextBox 926722592">
              <a:extLst>
                <a:ext uri="{FF2B5EF4-FFF2-40B4-BE49-F238E27FC236}">
                  <a16:creationId xmlns:a16="http://schemas.microsoft.com/office/drawing/2014/main" id="{1DAE52A3-F51C-C1BC-2602-98CF2E9FDC1F}"/>
                </a:ext>
              </a:extLst>
            </p:cNvPr>
            <p:cNvSpPr txBox="1"/>
            <p:nvPr/>
          </p:nvSpPr>
          <p:spPr>
            <a:xfrm>
              <a:off x="7886812" y="2500704"/>
              <a:ext cx="752129" cy="307777"/>
            </a:xfrm>
            <a:prstGeom prst="rect">
              <a:avLst/>
            </a:prstGeom>
            <a:noFill/>
          </p:spPr>
          <p:txBody>
            <a:bodyPr wrap="none" rtlCol="0">
              <a:spAutoFit/>
            </a:bodyPr>
            <a:lstStyle/>
            <a:p>
              <a:pPr defTabSz="914400">
                <a:defRPr/>
              </a:pPr>
              <a:r>
                <a:rPr lang="en-US" sz="1400" b="1" kern="0" dirty="0">
                  <a:solidFill>
                    <a:prstClr val="black"/>
                  </a:solidFill>
                  <a:latin typeface="Arial" panose="020B0604020202020204" pitchFamily="34" charset="0"/>
                  <a:cs typeface="Arial" panose="020B0604020202020204" pitchFamily="34" charset="0"/>
                </a:rPr>
                <a:t>300mg</a:t>
              </a:r>
            </a:p>
          </p:txBody>
        </p:sp>
        <p:sp>
          <p:nvSpPr>
            <p:cNvPr id="926722595" name="Oval 926722594">
              <a:extLst>
                <a:ext uri="{FF2B5EF4-FFF2-40B4-BE49-F238E27FC236}">
                  <a16:creationId xmlns:a16="http://schemas.microsoft.com/office/drawing/2014/main" id="{E5CBB2E3-0A7F-9BC8-1B82-C00B2CD6DCFF}"/>
                </a:ext>
              </a:extLst>
            </p:cNvPr>
            <p:cNvSpPr/>
            <p:nvPr/>
          </p:nvSpPr>
          <p:spPr>
            <a:xfrm>
              <a:off x="8766111" y="2624261"/>
              <a:ext cx="91440" cy="91440"/>
            </a:xfrm>
            <a:prstGeom prst="ellipse">
              <a:avLst/>
            </a:prstGeom>
            <a:solidFill>
              <a:srgbClr val="7030A0"/>
            </a:solidFill>
            <a:ln w="25400" cap="flat" cmpd="sng" algn="ctr">
              <a:noFill/>
              <a:prstDash val="solid"/>
            </a:ln>
            <a:effectLst/>
          </p:spPr>
          <p:txBody>
            <a:bodyPr rtlCol="0" anchor="ctr"/>
            <a:lstStyle/>
            <a:p>
              <a:pPr algn="ctr" defTabSz="914400">
                <a:defRPr/>
              </a:pPr>
              <a:endParaRPr lang="en-US" sz="1400" kern="0" dirty="0">
                <a:solidFill>
                  <a:srgbClr val="E2F0D9">
                    <a:lumMod val="60000"/>
                    <a:lumOff val="40000"/>
                  </a:srgbClr>
                </a:solidFill>
                <a:latin typeface="Arial" panose="020B0604020202020204" pitchFamily="34" charset="0"/>
                <a:cs typeface="Arial" panose="020B0604020202020204" pitchFamily="34" charset="0"/>
              </a:endParaRPr>
            </a:p>
          </p:txBody>
        </p:sp>
        <p:sp>
          <p:nvSpPr>
            <p:cNvPr id="926722596" name="TextBox 926722595">
              <a:extLst>
                <a:ext uri="{FF2B5EF4-FFF2-40B4-BE49-F238E27FC236}">
                  <a16:creationId xmlns:a16="http://schemas.microsoft.com/office/drawing/2014/main" id="{6C472BA5-1435-C012-EBA1-9B234FD97C31}"/>
                </a:ext>
              </a:extLst>
            </p:cNvPr>
            <p:cNvSpPr txBox="1"/>
            <p:nvPr/>
          </p:nvSpPr>
          <p:spPr>
            <a:xfrm>
              <a:off x="8873704" y="2500704"/>
              <a:ext cx="752129" cy="307777"/>
            </a:xfrm>
            <a:prstGeom prst="rect">
              <a:avLst/>
            </a:prstGeom>
            <a:noFill/>
          </p:spPr>
          <p:txBody>
            <a:bodyPr wrap="none" rtlCol="0">
              <a:spAutoFit/>
            </a:bodyPr>
            <a:lstStyle/>
            <a:p>
              <a:pPr defTabSz="914400">
                <a:defRPr/>
              </a:pPr>
              <a:r>
                <a:rPr lang="en-US" sz="1400" b="1" kern="0" dirty="0">
                  <a:solidFill>
                    <a:prstClr val="black"/>
                  </a:solidFill>
                  <a:latin typeface="Arial" panose="020B0604020202020204" pitchFamily="34" charset="0"/>
                  <a:cs typeface="Arial" panose="020B0604020202020204" pitchFamily="34" charset="0"/>
                </a:rPr>
                <a:t>600mg</a:t>
              </a:r>
            </a:p>
          </p:txBody>
        </p:sp>
      </p:grpSp>
      <p:sp>
        <p:nvSpPr>
          <p:cNvPr id="926722607" name="Rectangle 926722606">
            <a:extLst>
              <a:ext uri="{FF2B5EF4-FFF2-40B4-BE49-F238E27FC236}">
                <a16:creationId xmlns:a16="http://schemas.microsoft.com/office/drawing/2014/main" id="{9CF3D03D-9D8A-42A8-FC5A-7B791AAB1C4B}"/>
              </a:ext>
            </a:extLst>
          </p:cNvPr>
          <p:cNvSpPr/>
          <p:nvPr/>
        </p:nvSpPr>
        <p:spPr>
          <a:xfrm>
            <a:off x="10936318" y="19298608"/>
            <a:ext cx="19721272" cy="640080"/>
          </a:xfrm>
          <a:prstGeom prst="rect">
            <a:avLst/>
          </a:prstGeom>
          <a:solidFill>
            <a:srgbClr val="A8AC6F"/>
          </a:solid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dirty="0">
                <a:solidFill>
                  <a:schemeClr val="bg1"/>
                </a:solidFill>
                <a:latin typeface="Arial"/>
                <a:cs typeface="Arial"/>
              </a:rPr>
              <a:t>Efficacy – SMMSE</a:t>
            </a:r>
            <a:endParaRPr lang="en-US" sz="3600" b="1" dirty="0">
              <a:solidFill>
                <a:schemeClr val="bg1"/>
              </a:solidFill>
              <a:latin typeface="Arial" panose="020B0604020202020204" pitchFamily="34" charset="0"/>
              <a:cs typeface="Arial" panose="020B0604020202020204" pitchFamily="34" charset="0"/>
            </a:endParaRPr>
          </a:p>
        </p:txBody>
      </p:sp>
      <p:sp>
        <p:nvSpPr>
          <p:cNvPr id="926722610" name="Rectangle 926722609">
            <a:extLst>
              <a:ext uri="{FF2B5EF4-FFF2-40B4-BE49-F238E27FC236}">
                <a16:creationId xmlns:a16="http://schemas.microsoft.com/office/drawing/2014/main" id="{80F84303-D8B3-F0CC-F1C4-1E4C36964370}"/>
              </a:ext>
            </a:extLst>
          </p:cNvPr>
          <p:cNvSpPr/>
          <p:nvPr/>
        </p:nvSpPr>
        <p:spPr>
          <a:xfrm>
            <a:off x="10965359" y="29632093"/>
            <a:ext cx="19721272" cy="640080"/>
          </a:xfrm>
          <a:prstGeom prst="rect">
            <a:avLst/>
          </a:prstGeom>
          <a:solidFill>
            <a:srgbClr val="8B8831"/>
          </a:solidFill>
          <a:ln w="57150">
            <a:solidFill>
              <a:srgbClr val="8B883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dirty="0">
                <a:solidFill>
                  <a:schemeClr val="bg1"/>
                </a:solidFill>
                <a:latin typeface="Arial"/>
                <a:cs typeface="Arial"/>
              </a:rPr>
              <a:t>Efficacy – CDR-SB</a:t>
            </a:r>
            <a:endParaRPr lang="en-US" sz="3600" b="1" dirty="0">
              <a:solidFill>
                <a:schemeClr val="bg1"/>
              </a:solidFill>
              <a:latin typeface="Arial" panose="020B0604020202020204" pitchFamily="34" charset="0"/>
              <a:cs typeface="Arial" panose="020B0604020202020204" pitchFamily="34" charset="0"/>
            </a:endParaRPr>
          </a:p>
        </p:txBody>
      </p:sp>
      <p:sp>
        <p:nvSpPr>
          <p:cNvPr id="926722611" name="TextBox 926722610">
            <a:extLst>
              <a:ext uri="{FF2B5EF4-FFF2-40B4-BE49-F238E27FC236}">
                <a16:creationId xmlns:a16="http://schemas.microsoft.com/office/drawing/2014/main" id="{4118D79D-A526-1C01-3259-8EF963A2B201}"/>
              </a:ext>
            </a:extLst>
          </p:cNvPr>
          <p:cNvSpPr txBox="1"/>
          <p:nvPr/>
        </p:nvSpPr>
        <p:spPr>
          <a:xfrm>
            <a:off x="18930980" y="17090737"/>
            <a:ext cx="11755651" cy="1938992"/>
          </a:xfrm>
          <a:prstGeom prst="rect">
            <a:avLst/>
          </a:prstGeom>
          <a:noFill/>
        </p:spPr>
        <p:txBody>
          <a:bodyPr wrap="square" rtlCol="0">
            <a:spAutoFit/>
          </a:bodyPr>
          <a:lstStyle/>
          <a:p>
            <a:pPr algn="just" fontAlgn="base"/>
            <a:r>
              <a:rPr lang="en-AU" sz="2400" dirty="0">
                <a:latin typeface="Arial" panose="020B0604020202020204" pitchFamily="34" charset="0"/>
                <a:cs typeface="Arial" panose="020B0604020202020204" pitchFamily="34" charset="0"/>
              </a:rPr>
              <a:t>Safety &amp; Tolerability in AD participants mirrors the excellent profile observed in healthy adults in Phase 1.  Combined with its ease of administration as a once-a-day oral tablet, this profile suggests SPG302 may have distinct advantages in terms of safety and compliance relative to existing SOC treatments, including monoclonal antibodies targeting amyloid beta.</a:t>
            </a:r>
            <a:endParaRPr lang="en-US" sz="2400" dirty="0">
              <a:latin typeface="Arial" panose="020B0604020202020204" pitchFamily="34" charset="0"/>
              <a:cs typeface="Arial" panose="020B0604020202020204" pitchFamily="34" charset="0"/>
            </a:endParaRPr>
          </a:p>
        </p:txBody>
      </p:sp>
      <p:sp>
        <p:nvSpPr>
          <p:cNvPr id="926722614" name="Rectangle 926722613">
            <a:extLst>
              <a:ext uri="{FF2B5EF4-FFF2-40B4-BE49-F238E27FC236}">
                <a16:creationId xmlns:a16="http://schemas.microsoft.com/office/drawing/2014/main" id="{7534D4CB-54F4-7BC4-5299-A6047774E0DD}"/>
              </a:ext>
            </a:extLst>
          </p:cNvPr>
          <p:cNvSpPr/>
          <p:nvPr/>
        </p:nvSpPr>
        <p:spPr>
          <a:xfrm>
            <a:off x="31100122" y="20604051"/>
            <a:ext cx="9601200" cy="7657329"/>
          </a:xfrm>
          <a:prstGeom prst="rect">
            <a:avLst/>
          </a:prstGeom>
          <a:noFill/>
          <a:ln w="57150">
            <a:solidFill>
              <a:schemeClr val="accent2">
                <a:lumMod val="2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600" dirty="0">
              <a:solidFill>
                <a:schemeClr val="bg2"/>
              </a:solidFill>
              <a:latin typeface="Arial" panose="020B0604020202020204" pitchFamily="34" charset="0"/>
              <a:cs typeface="Arial" panose="020B0604020202020204" pitchFamily="34" charset="0"/>
            </a:endParaRPr>
          </a:p>
        </p:txBody>
      </p:sp>
      <p:sp>
        <p:nvSpPr>
          <p:cNvPr id="926722616" name="Rectangle 926722615">
            <a:extLst>
              <a:ext uri="{FF2B5EF4-FFF2-40B4-BE49-F238E27FC236}">
                <a16:creationId xmlns:a16="http://schemas.microsoft.com/office/drawing/2014/main" id="{0D00DB81-330E-0F71-F308-8C7408D118E1}"/>
              </a:ext>
            </a:extLst>
          </p:cNvPr>
          <p:cNvSpPr/>
          <p:nvPr/>
        </p:nvSpPr>
        <p:spPr>
          <a:xfrm>
            <a:off x="31108752" y="32688083"/>
            <a:ext cx="9601200" cy="914400"/>
          </a:xfrm>
          <a:prstGeom prst="rect">
            <a:avLst/>
          </a:prstGeom>
          <a:solidFill>
            <a:schemeClr val="bg2">
              <a:lumMod val="40000"/>
              <a:lumOff val="60000"/>
            </a:schemeClr>
          </a:solidFill>
          <a:ln w="57150">
            <a:solidFill>
              <a:schemeClr val="bg2">
                <a:lumMod val="40000"/>
                <a:lumOff val="6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References Cited</a:t>
            </a:r>
          </a:p>
        </p:txBody>
      </p:sp>
      <p:sp>
        <p:nvSpPr>
          <p:cNvPr id="926722617" name="Rectangle 926722616">
            <a:extLst>
              <a:ext uri="{FF2B5EF4-FFF2-40B4-BE49-F238E27FC236}">
                <a16:creationId xmlns:a16="http://schemas.microsoft.com/office/drawing/2014/main" id="{5B364E82-6F47-465D-EB6F-771DAF0F0E40}"/>
              </a:ext>
            </a:extLst>
          </p:cNvPr>
          <p:cNvSpPr/>
          <p:nvPr/>
        </p:nvSpPr>
        <p:spPr>
          <a:xfrm>
            <a:off x="31084098" y="33900289"/>
            <a:ext cx="9579634" cy="6236566"/>
          </a:xfrm>
          <a:prstGeom prst="rect">
            <a:avLst/>
          </a:prstGeom>
          <a:noFill/>
          <a:ln w="57150">
            <a:solidFill>
              <a:schemeClr val="bg2">
                <a:lumMod val="40000"/>
                <a:lumOff val="6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600" dirty="0">
              <a:solidFill>
                <a:schemeClr val="bg2"/>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409880BF-970B-4A0C-ABD0-891F1BE34A76}"/>
              </a:ext>
            </a:extLst>
          </p:cNvPr>
          <p:cNvSpPr txBox="1"/>
          <p:nvPr/>
        </p:nvSpPr>
        <p:spPr>
          <a:xfrm>
            <a:off x="31115776" y="33998953"/>
            <a:ext cx="9622765"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800" dirty="0">
                <a:latin typeface="Arial"/>
                <a:cs typeface="Arial"/>
              </a:rPr>
              <a:t>1. Selkoe DJ (2002) Alzheimer's disease is a synaptic failure. Science 298: 789-791.</a:t>
            </a:r>
          </a:p>
          <a:p>
            <a:pPr algn="just"/>
            <a:r>
              <a:rPr lang="en-US" sz="1800" dirty="0">
                <a:latin typeface="Arial"/>
                <a:cs typeface="Arial"/>
              </a:rPr>
              <a:t>2. DeKosky ST, et al. (1990) Synapse loss in frontal cortex biopsies in Alzheimer's disease: correlation with cognitive severity. Ann Neurol 27: 457-464.</a:t>
            </a:r>
          </a:p>
          <a:p>
            <a:pPr algn="just"/>
            <a:r>
              <a:rPr lang="en-US" sz="1800" dirty="0">
                <a:latin typeface="Arial"/>
                <a:cs typeface="Arial"/>
              </a:rPr>
              <a:t>3. Terry RD, et al. (1991) Physical basis of cognitive alterations in Alzheimer's disease: synapse loss is the major correlate of cognitive impairment. Ann Neurol 30: 572-580.</a:t>
            </a:r>
          </a:p>
          <a:p>
            <a:pPr algn="just"/>
            <a:r>
              <a:rPr lang="en-US" sz="1800" dirty="0">
                <a:latin typeface="Arial"/>
                <a:cs typeface="Arial"/>
              </a:rPr>
              <a:t>4. Scheff SW, et al. (2006) Alzheimer's disease-related alterations in synaptic density: neocortex and hippocampus. J Alzheimer's Dis 9: 101-115.</a:t>
            </a:r>
          </a:p>
          <a:p>
            <a:pPr algn="just"/>
            <a:r>
              <a:rPr lang="en-US" sz="1800" dirty="0">
                <a:latin typeface="Arial"/>
                <a:cs typeface="Arial"/>
              </a:rPr>
              <a:t>6. Mecca AP, et al. (2020) In vivo measurement of widespread synaptic loss in Alzheimer's disease with SV2A PET. Alzheimer's Dement 16: 974-982.</a:t>
            </a:r>
          </a:p>
          <a:p>
            <a:pPr algn="just"/>
            <a:r>
              <a:rPr lang="en-US" sz="1800" dirty="0">
                <a:latin typeface="Arial"/>
                <a:cs typeface="Arial"/>
              </a:rPr>
              <a:t>7. Boros BD, et al. (2017) Dendritic spines provide cognitive resilience against Alzheimer's disease. Ann Neurol 82: 602-614.</a:t>
            </a:r>
          </a:p>
          <a:p>
            <a:pPr algn="just"/>
            <a:r>
              <a:rPr lang="en-US" sz="1800" dirty="0">
                <a:latin typeface="Arial"/>
                <a:cs typeface="Arial"/>
              </a:rPr>
              <a:t>8. Walker CK, et al. (2021) Dendritic Spines: Mediators of Cognitive Resilience in Aging and Alzheimer's Disease. Neuroscientist 27: 487-505.</a:t>
            </a:r>
          </a:p>
          <a:p>
            <a:pPr algn="just"/>
            <a:r>
              <a:rPr lang="en-US" sz="1800" dirty="0">
                <a:latin typeface="Arial"/>
                <a:cs typeface="Arial"/>
              </a:rPr>
              <a:t>9. Guptarak J, et al. (2024) Cognitive integrity in Non-Demented Individuals with Alzheimer's Neuropathology is associated with preservation and remodeling of dendritic spines. Alzheimer's Dement 20: 4677-4691.</a:t>
            </a:r>
          </a:p>
          <a:p>
            <a:pPr algn="just"/>
            <a:r>
              <a:rPr lang="en-US" sz="1800" dirty="0">
                <a:latin typeface="Arial"/>
                <a:cs typeface="Arial"/>
              </a:rPr>
              <a:t>10. Trujillo-Estrada L, et al. (2021) SPG302 Reverses Synaptic and Cognitive Deficits Without Altering Amyloid or Tau Pathology in a Transgenic Model of Alzheimer's Disease. Neurotherapeutics.</a:t>
            </a:r>
          </a:p>
          <a:p>
            <a:pPr algn="just"/>
            <a:r>
              <a:rPr lang="en-US" sz="1800" dirty="0">
                <a:latin typeface="Arial"/>
                <a:cs typeface="Arial"/>
              </a:rPr>
              <a:t>11. Fogarty MJ, et al. (2023) Novel regenerative drug, SPG302 promotes functional recovery of diaphragm muscle activity after cervical spinal cord injury. J Physiol 601: 2513-2532.</a:t>
            </a:r>
          </a:p>
        </p:txBody>
      </p:sp>
      <p:sp>
        <p:nvSpPr>
          <p:cNvPr id="14" name="TextBox 13">
            <a:extLst>
              <a:ext uri="{FF2B5EF4-FFF2-40B4-BE49-F238E27FC236}">
                <a16:creationId xmlns:a16="http://schemas.microsoft.com/office/drawing/2014/main" id="{C4152AEB-9E56-3DC3-6D3B-260A21D57E6A}"/>
              </a:ext>
            </a:extLst>
          </p:cNvPr>
          <p:cNvSpPr txBox="1"/>
          <p:nvPr/>
        </p:nvSpPr>
        <p:spPr>
          <a:xfrm>
            <a:off x="31137341" y="25255057"/>
            <a:ext cx="9601200" cy="2831544"/>
          </a:xfrm>
          <a:prstGeom prst="rect">
            <a:avLst/>
          </a:prstGeom>
          <a:noFill/>
        </p:spPr>
        <p:txBody>
          <a:bodyPr wrap="square" rtlCol="0">
            <a:spAutoFit/>
          </a:bodyPr>
          <a:lstStyle/>
          <a:p>
            <a:pPr marL="457200" indent="-457200">
              <a:spcAft>
                <a:spcPts val="1200"/>
              </a:spcAft>
              <a:buClr>
                <a:schemeClr val="accent2">
                  <a:lumMod val="25000"/>
                </a:schemeClr>
              </a:buClr>
              <a:buFont typeface="Courier New" panose="02070309020205020404" pitchFamily="49" charset="0"/>
              <a:buChar char="o"/>
            </a:pPr>
            <a:r>
              <a:rPr lang="en-US" sz="2800" b="1" dirty="0">
                <a:latin typeface="Arial" panose="020B0604020202020204" pitchFamily="34" charset="0"/>
                <a:cs typeface="Arial" panose="020B0604020202020204" pitchFamily="34" charset="0"/>
              </a:rPr>
              <a:t>Early results support the hypothesis that synaptic regeneration may be efficacious in restoring cognitive function in AD</a:t>
            </a:r>
          </a:p>
          <a:p>
            <a:pPr marL="457200" indent="-457200">
              <a:spcAft>
                <a:spcPts val="1200"/>
              </a:spcAft>
              <a:buClr>
                <a:schemeClr val="accent2">
                  <a:lumMod val="25000"/>
                </a:schemeClr>
              </a:buClr>
              <a:buFont typeface="Courier New" panose="02070309020205020404" pitchFamily="49" charset="0"/>
              <a:buChar char="o"/>
            </a:pPr>
            <a:r>
              <a:rPr lang="en-US" sz="2800" b="1" dirty="0">
                <a:latin typeface="Arial" panose="020B0604020202020204" pitchFamily="34" charset="0"/>
                <a:cs typeface="Arial" panose="020B0604020202020204" pitchFamily="34" charset="0"/>
              </a:rPr>
              <a:t>SPG302 is also currently being evaluated in Phase 2a trials for ALS (NCT05882695) and schizophrenia (NCT06442462).</a:t>
            </a:r>
          </a:p>
        </p:txBody>
      </p:sp>
      <p:pic>
        <p:nvPicPr>
          <p:cNvPr id="31" name="Picture 30">
            <a:extLst>
              <a:ext uri="{FF2B5EF4-FFF2-40B4-BE49-F238E27FC236}">
                <a16:creationId xmlns:a16="http://schemas.microsoft.com/office/drawing/2014/main" id="{51D0DDC9-895F-F285-5C64-6B31E90FA21E}"/>
              </a:ext>
            </a:extLst>
          </p:cNvPr>
          <p:cNvPicPr>
            <a:picLocks noChangeAspect="1"/>
          </p:cNvPicPr>
          <p:nvPr/>
        </p:nvPicPr>
        <p:blipFill>
          <a:blip r:embed="rId21"/>
          <a:stretch>
            <a:fillRect/>
          </a:stretch>
        </p:blipFill>
        <p:spPr>
          <a:xfrm>
            <a:off x="31057667" y="14497558"/>
            <a:ext cx="9554841" cy="4588410"/>
          </a:xfrm>
          <a:prstGeom prst="rect">
            <a:avLst/>
          </a:prstGeom>
          <a:ln w="57150">
            <a:solidFill>
              <a:srgbClr val="8B8831"/>
            </a:solidFill>
          </a:ln>
        </p:spPr>
      </p:pic>
      <p:sp>
        <p:nvSpPr>
          <p:cNvPr id="38" name="Rectangle 37">
            <a:extLst>
              <a:ext uri="{FF2B5EF4-FFF2-40B4-BE49-F238E27FC236}">
                <a16:creationId xmlns:a16="http://schemas.microsoft.com/office/drawing/2014/main" id="{2E0F5831-3F1D-8516-7761-9F90985A1F69}"/>
              </a:ext>
            </a:extLst>
          </p:cNvPr>
          <p:cNvSpPr/>
          <p:nvPr/>
        </p:nvSpPr>
        <p:spPr>
          <a:xfrm>
            <a:off x="31057667" y="13149207"/>
            <a:ext cx="9554841" cy="1105498"/>
          </a:xfrm>
          <a:prstGeom prst="rect">
            <a:avLst/>
          </a:prstGeom>
          <a:solidFill>
            <a:srgbClr val="8B8831"/>
          </a:solidFill>
          <a:ln w="57150">
            <a:solidFill>
              <a:srgbClr val="8B883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600" b="1" dirty="0">
                <a:latin typeface="Arial" panose="020B0604020202020204" pitchFamily="34" charset="0"/>
                <a:cs typeface="Arial" panose="020B0604020202020204" pitchFamily="34" charset="0"/>
              </a:rPr>
              <a:t>SPG302 Favorable profile vs approved therapeutics</a:t>
            </a:r>
          </a:p>
        </p:txBody>
      </p:sp>
    </p:spTree>
    <p:extLst>
      <p:ext uri="{BB962C8B-B14F-4D97-AF65-F5344CB8AC3E}">
        <p14:creationId xmlns:p14="http://schemas.microsoft.com/office/powerpoint/2010/main" val="452959959"/>
      </p:ext>
    </p:extLst>
  </p:cSld>
  <p:clrMapOvr>
    <a:masterClrMapping/>
  </p:clrMapOvr>
</p:sld>
</file>

<file path=ppt/theme/theme1.xml><?xml version="1.0" encoding="utf-8"?>
<a:theme xmlns:a="http://schemas.openxmlformats.org/drawingml/2006/main" name="Spinogenix">
  <a:themeElements>
    <a:clrScheme name="Spinogenix new">
      <a:dk1>
        <a:srgbClr val="142651"/>
      </a:dk1>
      <a:lt1>
        <a:srgbClr val="FFFFFF"/>
      </a:lt1>
      <a:dk2>
        <a:srgbClr val="343538"/>
      </a:dk2>
      <a:lt2>
        <a:srgbClr val="D5CBB9"/>
      </a:lt2>
      <a:accent1>
        <a:srgbClr val="A3763B"/>
      </a:accent1>
      <a:accent2>
        <a:srgbClr val="E2EEF4"/>
      </a:accent2>
      <a:accent3>
        <a:srgbClr val="0E76BD"/>
      </a:accent3>
      <a:accent4>
        <a:srgbClr val="87BADD"/>
      </a:accent4>
      <a:accent5>
        <a:srgbClr val="A8A9AD"/>
      </a:accent5>
      <a:accent6>
        <a:srgbClr val="C00000"/>
      </a:accent6>
      <a:hlink>
        <a:srgbClr val="F9AB0F"/>
      </a:hlink>
      <a:folHlink>
        <a:srgbClr val="A3763B"/>
      </a:folHlink>
    </a:clrScheme>
    <a:fontScheme name="Spinogenix">
      <a:majorFont>
        <a:latin typeface="Cambri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gray eye 2">
      <a:srgbClr val="D6CDBC"/>
    </a:custClr>
    <a:custClr name="gray eye 3">
      <a:srgbClr val="F5F2EE"/>
    </a:custClr>
    <a:custClr name="blue eye 2">
      <a:srgbClr val="C6D3DC"/>
    </a:custClr>
    <a:custClr name="blue eye 3">
      <a:srgbClr val="F6FBFF"/>
    </a:custClr>
    <a:custClr name="green eye 2">
      <a:srgbClr val="9DA28E"/>
    </a:custClr>
    <a:custClr name="green eye 3">
      <a:srgbClr val="E6E8E3"/>
    </a:custClr>
    <a:custClr name="hazel eye 2">
      <a:srgbClr val="D0BA88"/>
    </a:custClr>
    <a:custClr name="hazel eye 3">
      <a:srgbClr val="F3EEE1"/>
    </a:custClr>
    <a:custClr name="amber eye 2">
      <a:srgbClr val="EEA86B"/>
    </a:custClr>
    <a:custClr name="amber eye 3">
      <a:srgbClr val="FBE9DA"/>
    </a:custClr>
    <a:custClr name="brown eye 2">
      <a:srgbClr val="925D31"/>
    </a:custClr>
    <a:custClr name="brown eye 3">
      <a:srgbClr val="E4D6CB"/>
    </a:custClr>
    <a:custClr name="bright orange">
      <a:srgbClr val="F87523"/>
    </a:custClr>
    <a:custClr name="bright peach">
      <a:srgbClr val="FFDCBE"/>
    </a:custClr>
    <a:custClr name="bright olive">
      <a:srgbClr val="8B8831"/>
    </a:custClr>
    <a:custClr name="bright sage">
      <a:srgbClr val="A8AC6F"/>
    </a:custClr>
    <a:custClr name="bright lavender">
      <a:srgbClr val="B4BFF4"/>
    </a:custClr>
    <a:custClr name="bright teal">
      <a:srgbClr val="2E4C54"/>
    </a:custClr>
    <a:custClr>
      <a:srgbClr val="000000"/>
    </a:custClr>
    <a:custClr>
      <a:srgbClr val="000000"/>
    </a:custClr>
  </a:custClrLst>
  <a:extLst>
    <a:ext uri="{05A4C25C-085E-4340-85A3-A5531E510DB2}">
      <thm15:themeFamily xmlns:thm15="http://schemas.microsoft.com/office/thememl/2012/main" name="Spinogenix" id="{FCBDEF5F-6B50-4375-B815-16DC5C01661F}" vid="{D66D9D7C-FF85-496F-9FC6-99E18AF2EE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0387DA4B218341815F5EDC6E704180" ma:contentTypeVersion="815" ma:contentTypeDescription="Create a new document." ma:contentTypeScope="" ma:versionID="ad8847ed92575f34242c2127122ee369">
  <xsd:schema xmlns:xsd="http://www.w3.org/2001/XMLSchema" xmlns:xs="http://www.w3.org/2001/XMLSchema" xmlns:p="http://schemas.microsoft.com/office/2006/metadata/properties" xmlns:ns1="http://schemas.microsoft.com/sharepoint/v3" xmlns:ns2="24095c02-8405-4c40-a983-86c63fb50c8c" xmlns:ns3="4d114bd0-24f8-4aab-a1d7-2e6250dd1c0c" xmlns:ns4="4112b97c-d7d5-45d6-b72b-1dd6e72c197f" xmlns:ns5="c2faa99c-e269-41ac-83ea-5514b22672d7" targetNamespace="http://schemas.microsoft.com/office/2006/metadata/properties" ma:root="true" ma:fieldsID="97aa544f8be4c07b8a04d2a1db481c10" ns1:_="" ns2:_="" ns3:_="" ns4:_="" ns5:_="">
    <xsd:import namespace="http://schemas.microsoft.com/sharepoint/v3"/>
    <xsd:import namespace="24095c02-8405-4c40-a983-86c63fb50c8c"/>
    <xsd:import namespace="4d114bd0-24f8-4aab-a1d7-2e6250dd1c0c"/>
    <xsd:import namespace="4112b97c-d7d5-45d6-b72b-1dd6e72c197f"/>
    <xsd:import namespace="c2faa99c-e269-41ac-83ea-5514b22672d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lcf76f155ced4ddcb4097134ff3c332f" minOccurs="0"/>
                <xsd:element ref="ns2:MediaServiceOCR" minOccurs="0"/>
                <xsd:element ref="ns2:MediaServiceGenerationTime" minOccurs="0"/>
                <xsd:element ref="ns2:MediaServiceEventHashCode" minOccurs="0"/>
                <xsd:element ref="ns2:MediaServiceSearchProperties" minOccurs="0"/>
                <xsd:element ref="ns4:SharedWithUsers" minOccurs="0"/>
                <xsd:element ref="ns4:SharedWithDetails" minOccurs="0"/>
                <xsd:element ref="ns2:Location" minOccurs="0"/>
                <xsd:element ref="ns3:a4561055-10dd-4e7a-961f-1c1d1b243f18CountryOrRegion" minOccurs="0"/>
                <xsd:element ref="ns3:a4561055-10dd-4e7a-961f-1c1d1b243f18State" minOccurs="0"/>
                <xsd:element ref="ns3:a4561055-10dd-4e7a-961f-1c1d1b243f18City" minOccurs="0"/>
                <xsd:element ref="ns3:a4561055-10dd-4e7a-961f-1c1d1b243f18PostalCode" minOccurs="0"/>
                <xsd:element ref="ns3:a4561055-10dd-4e7a-961f-1c1d1b243f18Street" minOccurs="0"/>
                <xsd:element ref="ns3:a4561055-10dd-4e7a-961f-1c1d1b243f18GeoLoc" minOccurs="0"/>
                <xsd:element ref="ns3:a4561055-10dd-4e7a-961f-1c1d1b243f18DispName" minOccurs="0"/>
                <xsd:element ref="ns2:MediaServiceDateTaken" minOccurs="0"/>
                <xsd:element ref="ns2:MediaLengthInSeconds" minOccurs="0"/>
                <xsd:element ref="ns5:TaxCatchAll"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0" nillable="true" ma:displayName="Unified Compliance Policy Properties" ma:hidden="true" ma:internalName="_ip_UnifiedCompliancePolicyProperties">
      <xsd:simpleType>
        <xsd:restriction base="dms:Note"/>
      </xsd:simpleType>
    </xsd:element>
    <xsd:element name="_ip_UnifiedCompliancePolicyUIAction" ma:index="3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095c02-8405-4c40-a983-86c63fb50c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ocation" ma:index="18" nillable="true" ma:displayName="Location" ma:format="Dropdown" ma:internalName="Location">
      <xsd:simpleType>
        <xsd:restriction base="dms:Unknown"/>
      </xsd:simpleType>
    </xsd:element>
    <xsd:element name="MediaServiceDateTaken" ma:index="26" nillable="true" ma:displayName="MediaServiceDateTaken" ma:hidden="true" ma:indexed="true" ma:internalName="MediaServiceDateTake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d114bd0-24f8-4aab-a1d7-2e6250dd1c0c"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0241335-7dd2-4741-9099-1dc8514f7009" ma:termSetId="09814cd3-568e-fe90-9814-8d621ff8fb84" ma:anchorId="fba54fb3-c3e1-fe81-a776-ca4b69148c4d" ma:open="true" ma:isKeyword="false">
      <xsd:complexType>
        <xsd:sequence>
          <xsd:element ref="pc:Terms" minOccurs="0" maxOccurs="1"/>
        </xsd:sequence>
      </xsd:complexType>
    </xsd:element>
    <xsd:element name="a4561055-10dd-4e7a-961f-1c1d1b243f18CountryOrRegion" ma:index="19" nillable="true" ma:displayName="Location: Country/Region" ma:internalName="CountryOrRegion" ma:readOnly="true">
      <xsd:simpleType>
        <xsd:restriction base="dms:Text"/>
      </xsd:simpleType>
    </xsd:element>
    <xsd:element name="a4561055-10dd-4e7a-961f-1c1d1b243f18State" ma:index="20" nillable="true" ma:displayName="Location: State" ma:internalName="State" ma:readOnly="true">
      <xsd:simpleType>
        <xsd:restriction base="dms:Text"/>
      </xsd:simpleType>
    </xsd:element>
    <xsd:element name="a4561055-10dd-4e7a-961f-1c1d1b243f18City" ma:index="21" nillable="true" ma:displayName="Location: City" ma:internalName="City" ma:readOnly="true">
      <xsd:simpleType>
        <xsd:restriction base="dms:Text"/>
      </xsd:simpleType>
    </xsd:element>
    <xsd:element name="a4561055-10dd-4e7a-961f-1c1d1b243f18PostalCode" ma:index="22" nillable="true" ma:displayName="Location: Postal Code" ma:internalName="PostalCode" ma:readOnly="true">
      <xsd:simpleType>
        <xsd:restriction base="dms:Text"/>
      </xsd:simpleType>
    </xsd:element>
    <xsd:element name="a4561055-10dd-4e7a-961f-1c1d1b243f18Street" ma:index="23" nillable="true" ma:displayName="Location: Street" ma:internalName="Street" ma:readOnly="true">
      <xsd:simpleType>
        <xsd:restriction base="dms:Text"/>
      </xsd:simpleType>
    </xsd:element>
    <xsd:element name="a4561055-10dd-4e7a-961f-1c1d1b243f18GeoLoc" ma:index="24" nillable="true" ma:displayName="Location: Coordinates" ma:internalName="GeoLoc" ma:readOnly="true">
      <xsd:simpleType>
        <xsd:restriction base="dms:Unknown"/>
      </xsd:simpleType>
    </xsd:element>
    <xsd:element name="a4561055-10dd-4e7a-961f-1c1d1b243f18DispName" ma:index="25"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12b97c-d7d5-45d6-b72b-1dd6e72c197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faa99c-e269-41ac-83ea-5514b22672d7"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69e31fd7-77c2-4941-b272-444ad3e3e8c5}" ma:internalName="TaxCatchAll" ma:showField="CatchAllData" ma:web="c2faa99c-e269-41ac-83ea-5514b22672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4d114bd0-24f8-4aab-a1d7-2e6250dd1c0c">
      <Terms xmlns="http://schemas.microsoft.com/office/infopath/2007/PartnerControls"/>
    </lcf76f155ced4ddcb4097134ff3c332f>
    <Location xmlns="24095c02-8405-4c40-a983-86c63fb50c8c" xsi:nil="true"/>
    <TaxCatchAll xmlns="c2faa99c-e269-41ac-83ea-5514b22672d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B2EA1D-A99F-4014-A9FD-4D81518820A3}">
  <ds:schemaRefs>
    <ds:schemaRef ds:uri="24095c02-8405-4c40-a983-86c63fb50c8c"/>
    <ds:schemaRef ds:uri="4112b97c-d7d5-45d6-b72b-1dd6e72c197f"/>
    <ds:schemaRef ds:uri="4d114bd0-24f8-4aab-a1d7-2e6250dd1c0c"/>
    <ds:schemaRef ds:uri="c2faa99c-e269-41ac-83ea-5514b22672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78ABC8-8025-4963-A4AF-8979ACFB1700}">
  <ds:schemaRefs>
    <ds:schemaRef ds:uri="http://schemas.microsoft.com/sharepoint/v3"/>
    <ds:schemaRef ds:uri="24095c02-8405-4c40-a983-86c63fb50c8c"/>
    <ds:schemaRef ds:uri="http://schemas.microsoft.com/office/2006/metadata/properties"/>
    <ds:schemaRef ds:uri="http://schemas.microsoft.com/office/2006/documentManagement/types"/>
    <ds:schemaRef ds:uri="http://purl.org/dc/dcmitype/"/>
    <ds:schemaRef ds:uri="http://schemas.microsoft.com/office/infopath/2007/PartnerControls"/>
    <ds:schemaRef ds:uri="http://www.w3.org/XML/1998/namespace"/>
    <ds:schemaRef ds:uri="4d114bd0-24f8-4aab-a1d7-2e6250dd1c0c"/>
    <ds:schemaRef ds:uri="http://purl.org/dc/elements/1.1/"/>
    <ds:schemaRef ds:uri="c2faa99c-e269-41ac-83ea-5514b22672d7"/>
    <ds:schemaRef ds:uri="http://schemas.openxmlformats.org/package/2006/metadata/core-properties"/>
    <ds:schemaRef ds:uri="4112b97c-d7d5-45d6-b72b-1dd6e72c197f"/>
    <ds:schemaRef ds:uri="http://purl.org/dc/terms/"/>
  </ds:schemaRefs>
</ds:datastoreItem>
</file>

<file path=customXml/itemProps3.xml><?xml version="1.0" encoding="utf-8"?>
<ds:datastoreItem xmlns:ds="http://schemas.openxmlformats.org/officeDocument/2006/customXml" ds:itemID="{7DC3038F-CEAC-4357-B0BC-EB88993768DC}">
  <ds:schemaRefs>
    <ds:schemaRef ds:uri="http://schemas.microsoft.com/sharepoint/v3/contenttype/forms"/>
  </ds:schemaRefs>
</ds:datastoreItem>
</file>

<file path=docMetadata/LabelInfo.xml><?xml version="1.0" encoding="utf-8"?>
<clbl:labelList xmlns:clbl="http://schemas.microsoft.com/office/2020/mipLabelMetadata">
  <clbl:label id="{b9254067-1d47-445e-9d78-f51872a32ceb}" enabled="0" method="" siteId="{b9254067-1d47-445e-9d78-f51872a32ceb}" removed="1"/>
</clbl:labelList>
</file>

<file path=docProps/app.xml><?xml version="1.0" encoding="utf-8"?>
<Properties xmlns="http://schemas.openxmlformats.org/officeDocument/2006/extended-properties" xmlns:vt="http://schemas.openxmlformats.org/officeDocument/2006/docPropsVTypes">
  <TotalTime>269</TotalTime>
  <Words>1613</Words>
  <Application>Microsoft Office PowerPoint</Application>
  <PresentationFormat>Custom</PresentationFormat>
  <Paragraphs>189</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Cambria</vt:lpstr>
      <vt:lpstr>Candara</vt:lpstr>
      <vt:lpstr>Courier New</vt:lpstr>
      <vt:lpstr>Segoe UI</vt:lpstr>
      <vt:lpstr>Wingdings</vt:lpstr>
      <vt:lpstr>Spinogenix</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Whitney Vanderklish</dc:creator>
  <cp:lastModifiedBy>Sharron Gargosky</cp:lastModifiedBy>
  <cp:revision>9</cp:revision>
  <dcterms:created xsi:type="dcterms:W3CDTF">2025-05-08T01:56:19Z</dcterms:created>
  <dcterms:modified xsi:type="dcterms:W3CDTF">2025-08-03T00:39:49Z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0x010100440387DA4B218341815F5EDC6E704180</vt:lpwstr>
  </property>
  <property fmtid="{D5CDD505-2E9C-101B-9397-08002B2CF9AE}" pid="3" name="MediaServiceImageTags">
    <vt:lpwstr/>
  </property>
</Properties>
</file>